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8" r:id="rId4"/>
    <p:sldId id="261" r:id="rId5"/>
    <p:sldId id="259" r:id="rId6"/>
    <p:sldId id="263" r:id="rId7"/>
    <p:sldId id="264" r:id="rId8"/>
    <p:sldId id="265" r:id="rId9"/>
    <p:sldId id="268" r:id="rId10"/>
    <p:sldId id="267" r:id="rId11"/>
    <p:sldId id="269" r:id="rId12"/>
    <p:sldId id="266"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2B01"/>
    <a:srgbClr val="B94900"/>
    <a:srgbClr val="712703"/>
    <a:srgbClr val="92300F"/>
    <a:srgbClr val="A9915D"/>
    <a:srgbClr val="AD9861"/>
    <a:srgbClr val="8A733F"/>
    <a:srgbClr val="FCFCE9"/>
    <a:srgbClr val="F5F1BF"/>
    <a:srgbClr val="B39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119" d="100"/>
          <a:sy n="119" d="100"/>
        </p:scale>
        <p:origin x="11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12.04.2024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12.04.2024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12.04.2024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Заголовок 2">
            <a:extLst>
              <a:ext uri="{FF2B5EF4-FFF2-40B4-BE49-F238E27FC236}">
                <a16:creationId xmlns:a16="http://schemas.microsoft.com/office/drawing/2014/main" id="{9D2561E6-5E19-4385-8AC8-C7EDC7E5C0B8}"/>
              </a:ext>
            </a:extLst>
          </p:cNvPr>
          <p:cNvSpPr>
            <a:spLocks noGrp="1"/>
          </p:cNvSpPr>
          <p:nvPr>
            <p:ph type="ctrTitle"/>
          </p:nvPr>
        </p:nvSpPr>
        <p:spPr>
          <a:xfrm>
            <a:off x="685800" y="1732547"/>
            <a:ext cx="8353926" cy="1777416"/>
          </a:xfrm>
        </p:spPr>
        <p:txBody>
          <a:bodyPr/>
          <a:lstStyle/>
          <a:p>
            <a:r>
              <a:rPr lang="ru-RU" dirty="0">
                <a:latin typeface="Times New Roman" panose="02020603050405020304" pitchFamily="18" charset="0"/>
                <a:cs typeface="Times New Roman" panose="02020603050405020304" pitchFamily="18" charset="0"/>
              </a:rPr>
              <a:t>Женское лицо Российского космоса</a:t>
            </a:r>
          </a:p>
        </p:txBody>
      </p:sp>
    </p:spTree>
    <p:extLst>
      <p:ext uri="{BB962C8B-B14F-4D97-AF65-F5344CB8AC3E}">
        <p14:creationId xmlns:p14="http://schemas.microsoft.com/office/powerpoint/2010/main" val="360016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Заголовок 2">
            <a:extLst>
              <a:ext uri="{FF2B5EF4-FFF2-40B4-BE49-F238E27FC236}">
                <a16:creationId xmlns:a16="http://schemas.microsoft.com/office/drawing/2014/main" id="{DCAB4CC2-AF5B-4EAB-BAB8-355F44EC3E93}"/>
              </a:ext>
            </a:extLst>
          </p:cNvPr>
          <p:cNvSpPr>
            <a:spLocks noGrp="1"/>
          </p:cNvSpPr>
          <p:nvPr>
            <p:ph type="title"/>
          </p:nvPr>
        </p:nvSpPr>
        <p:spPr/>
        <p:txBody>
          <a:bodyPr>
            <a:noAutofit/>
          </a:bodyPr>
          <a:lstStyle/>
          <a:p>
            <a:pPr algn="ctr"/>
            <a:r>
              <a:rPr lang="ru-RU" sz="3600" b="1" i="0" dirty="0">
                <a:solidFill>
                  <a:srgbClr val="000000"/>
                </a:solidFill>
                <a:effectLst/>
                <a:latin typeface="Times New Roman" panose="02020603050405020304" pitchFamily="18" charset="0"/>
                <a:cs typeface="Times New Roman" panose="02020603050405020304" pitchFamily="18" charset="0"/>
              </a:rPr>
              <a:t>Юлия </a:t>
            </a:r>
            <a:r>
              <a:rPr lang="ru-RU" sz="3600" b="1" i="0" dirty="0" err="1">
                <a:solidFill>
                  <a:srgbClr val="000000"/>
                </a:solidFill>
                <a:effectLst/>
                <a:latin typeface="Times New Roman" panose="02020603050405020304" pitchFamily="18" charset="0"/>
                <a:cs typeface="Times New Roman" panose="02020603050405020304" pitchFamily="18" charset="0"/>
              </a:rPr>
              <a:t>Пересильд</a:t>
            </a:r>
            <a:r>
              <a:rPr lang="ru-RU" sz="3600" b="1" i="0" dirty="0">
                <a:solidFill>
                  <a:srgbClr val="000000"/>
                </a:solidFill>
                <a:effectLst/>
                <a:latin typeface="Times New Roman" panose="02020603050405020304" pitchFamily="18" charset="0"/>
                <a:cs typeface="Times New Roman" panose="02020603050405020304" pitchFamily="18" charset="0"/>
              </a:rPr>
              <a:t> — первая актриса-космонавт</a:t>
            </a:r>
            <a:endParaRPr lang="ru-RU" sz="3600" dirty="0">
              <a:latin typeface="Times New Roman" panose="02020603050405020304" pitchFamily="18" charset="0"/>
              <a:cs typeface="Times New Roman" panose="02020603050405020304" pitchFamily="18" charset="0"/>
            </a:endParaRPr>
          </a:p>
        </p:txBody>
      </p:sp>
      <p:pic>
        <p:nvPicPr>
          <p:cNvPr id="2050" name="Picture 2" descr="Актриса Юлия Пересильд на аэродроме Чкаловский после прилёта из Казахстана. Фото © ТАСС / Сергей Бобылев">
            <a:extLst>
              <a:ext uri="{FF2B5EF4-FFF2-40B4-BE49-F238E27FC236}">
                <a16:creationId xmlns:a16="http://schemas.microsoft.com/office/drawing/2014/main" id="{D321E7BE-4913-4F55-A3ED-BE3A006153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3563" y="1690689"/>
            <a:ext cx="668408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3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2" name="Объект 11">
            <a:extLst>
              <a:ext uri="{FF2B5EF4-FFF2-40B4-BE49-F238E27FC236}">
                <a16:creationId xmlns:a16="http://schemas.microsoft.com/office/drawing/2014/main" id="{17B799DE-0251-4747-8252-2BA67E529CF7}"/>
              </a:ext>
            </a:extLst>
          </p:cNvPr>
          <p:cNvSpPr>
            <a:spLocks noGrp="1"/>
          </p:cNvSpPr>
          <p:nvPr>
            <p:ph idx="1"/>
          </p:nvPr>
        </p:nvSpPr>
        <p:spPr>
          <a:xfrm>
            <a:off x="2327564" y="213756"/>
            <a:ext cx="6631952" cy="6424549"/>
          </a:xfrm>
        </p:spPr>
        <p:txBody>
          <a:bodyPr>
            <a:normAutofit/>
          </a:bodyPr>
          <a:lstStyle/>
          <a:p>
            <a:pPr marL="0" indent="0">
              <a:buNone/>
            </a:pPr>
            <a:r>
              <a:rPr lang="ru-RU" sz="2000" b="0" i="0" dirty="0">
                <a:solidFill>
                  <a:srgbClr val="222222"/>
                </a:solidFill>
                <a:effectLst/>
                <a:latin typeface="Times New Roman" panose="02020603050405020304" pitchFamily="18" charset="0"/>
                <a:cs typeface="Times New Roman" panose="02020603050405020304" pitchFamily="18" charset="0"/>
              </a:rPr>
              <a:t>Это событие вызвало настоящую сенсацию в мире и шокировало всех. 5 октября 2021 года на МКС отправилась не профессиональная космонавтка, а артистка театра и кино Юлия </a:t>
            </a:r>
            <a:r>
              <a:rPr lang="ru-RU" sz="2000" b="0" i="0" dirty="0" err="1">
                <a:solidFill>
                  <a:srgbClr val="222222"/>
                </a:solidFill>
                <a:effectLst/>
                <a:latin typeface="Times New Roman" panose="02020603050405020304" pitchFamily="18" charset="0"/>
                <a:cs typeface="Times New Roman" panose="02020603050405020304" pitchFamily="18" charset="0"/>
              </a:rPr>
              <a:t>Пересильд</a:t>
            </a:r>
            <a:r>
              <a:rPr lang="ru-RU" sz="2000" b="0" i="0" dirty="0">
                <a:solidFill>
                  <a:srgbClr val="222222"/>
                </a:solidFill>
                <a:effectLst/>
                <a:latin typeface="Times New Roman" panose="02020603050405020304" pitchFamily="18" charset="0"/>
                <a:cs typeface="Times New Roman" panose="02020603050405020304" pitchFamily="18" charset="0"/>
              </a:rPr>
              <a:t>. В компании режиссёра Клима </a:t>
            </a:r>
            <a:r>
              <a:rPr lang="ru-RU" sz="2000" b="0" i="0" dirty="0" err="1">
                <a:solidFill>
                  <a:srgbClr val="222222"/>
                </a:solidFill>
                <a:effectLst/>
                <a:latin typeface="Times New Roman" panose="02020603050405020304" pitchFamily="18" charset="0"/>
                <a:cs typeface="Times New Roman" panose="02020603050405020304" pitchFamily="18" charset="0"/>
              </a:rPr>
              <a:t>Шипенко</a:t>
            </a:r>
            <a:r>
              <a:rPr lang="ru-RU" sz="2000" b="0" i="0" dirty="0">
                <a:solidFill>
                  <a:srgbClr val="222222"/>
                </a:solidFill>
                <a:effectLst/>
                <a:latin typeface="Times New Roman" panose="02020603050405020304" pitchFamily="18" charset="0"/>
                <a:cs typeface="Times New Roman" panose="02020603050405020304" pitchFamily="18" charset="0"/>
              </a:rPr>
              <a:t> и космонавта Антона </a:t>
            </a:r>
            <a:r>
              <a:rPr lang="ru-RU" sz="2000" b="0" i="0" dirty="0" err="1">
                <a:solidFill>
                  <a:srgbClr val="222222"/>
                </a:solidFill>
                <a:effectLst/>
                <a:latin typeface="Times New Roman" panose="02020603050405020304" pitchFamily="18" charset="0"/>
                <a:cs typeface="Times New Roman" panose="02020603050405020304" pitchFamily="18" charset="0"/>
              </a:rPr>
              <a:t>Шкаплерова</a:t>
            </a:r>
            <a:r>
              <a:rPr lang="ru-RU" sz="2000" b="0" i="0" dirty="0">
                <a:solidFill>
                  <a:srgbClr val="222222"/>
                </a:solidFill>
                <a:effectLst/>
                <a:latin typeface="Times New Roman" panose="02020603050405020304" pitchFamily="18" charset="0"/>
                <a:cs typeface="Times New Roman" panose="02020603050405020304" pitchFamily="18" charset="0"/>
              </a:rPr>
              <a:t> девушка собиралась стать героиней первого снятого в космосе фильма "Вызов". Их путешествие длилось 12 дней и закончилось 17 октября. </a:t>
            </a:r>
            <a:r>
              <a:rPr lang="ru-RU" sz="2000" b="0" i="0" dirty="0" err="1">
                <a:solidFill>
                  <a:srgbClr val="222222"/>
                </a:solidFill>
                <a:effectLst/>
                <a:latin typeface="Times New Roman" panose="02020603050405020304" pitchFamily="18" charset="0"/>
                <a:cs typeface="Times New Roman" panose="02020603050405020304" pitchFamily="18" charset="0"/>
              </a:rPr>
              <a:t>Пересильд</a:t>
            </a:r>
            <a:r>
              <a:rPr lang="ru-RU" sz="2000" b="0" i="0" dirty="0">
                <a:solidFill>
                  <a:srgbClr val="222222"/>
                </a:solidFill>
                <a:effectLst/>
                <a:latin typeface="Times New Roman" panose="02020603050405020304" pitchFamily="18" charset="0"/>
                <a:cs typeface="Times New Roman" panose="02020603050405020304" pitchFamily="18" charset="0"/>
              </a:rPr>
              <a:t> признавалась, что заканчивать работу над проектом было очень грустно, ведь понимала, что такого в её жизни больше не повторится. Юлия и Антон готовились к полёту по ускоренной программе, весь курс занял у них три месяца. За все дни, проведенные в космосе, было отснято 78 часов видеоматериалов, из которых только около 50 минут вошли в итоговую версию фильма.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20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Заголовок 4">
            <a:extLst>
              <a:ext uri="{FF2B5EF4-FFF2-40B4-BE49-F238E27FC236}">
                <a16:creationId xmlns:a16="http://schemas.microsoft.com/office/drawing/2014/main" id="{D378359E-8DB0-4022-8BE8-7B254418E9A1}"/>
              </a:ext>
            </a:extLst>
          </p:cNvPr>
          <p:cNvSpPr>
            <a:spLocks noGrp="1"/>
          </p:cNvSpPr>
          <p:nvPr>
            <p:ph type="title"/>
          </p:nvPr>
        </p:nvSpPr>
        <p:spPr/>
        <p:txBody>
          <a:bodyPr>
            <a:noAutofit/>
          </a:bodyPr>
          <a:lstStyle/>
          <a:p>
            <a:pPr algn="ctr"/>
            <a:r>
              <a:rPr lang="ru-RU" sz="3600" b="1" i="0" dirty="0">
                <a:solidFill>
                  <a:srgbClr val="000000"/>
                </a:solidFill>
                <a:effectLst/>
                <a:latin typeface="Times New Roman" panose="02020603050405020304" pitchFamily="18" charset="0"/>
                <a:cs typeface="Times New Roman" panose="02020603050405020304" pitchFamily="18" charset="0"/>
              </a:rPr>
              <a:t>Анна </a:t>
            </a:r>
            <a:r>
              <a:rPr lang="ru-RU" sz="3600" b="1" i="0" dirty="0" err="1">
                <a:solidFill>
                  <a:srgbClr val="000000"/>
                </a:solidFill>
                <a:effectLst/>
                <a:latin typeface="Times New Roman" panose="02020603050405020304" pitchFamily="18" charset="0"/>
                <a:cs typeface="Times New Roman" panose="02020603050405020304" pitchFamily="18" charset="0"/>
              </a:rPr>
              <a:t>Кикина</a:t>
            </a:r>
            <a:r>
              <a:rPr lang="ru-RU" sz="3600" b="1" i="0" dirty="0">
                <a:solidFill>
                  <a:srgbClr val="000000"/>
                </a:solidFill>
                <a:effectLst/>
                <a:latin typeface="Times New Roman" panose="02020603050405020304" pitchFamily="18" charset="0"/>
                <a:cs typeface="Times New Roman" panose="02020603050405020304" pitchFamily="18" charset="0"/>
              </a:rPr>
              <a:t> — первая женщина-космонавт, полетевшая на корабле </a:t>
            </a:r>
            <a:r>
              <a:rPr lang="ru-RU" sz="3600" b="1" i="0" dirty="0" err="1">
                <a:solidFill>
                  <a:srgbClr val="000000"/>
                </a:solidFill>
                <a:effectLst/>
                <a:latin typeface="Times New Roman" panose="02020603050405020304" pitchFamily="18" charset="0"/>
                <a:cs typeface="Times New Roman" panose="02020603050405020304" pitchFamily="18" charset="0"/>
              </a:rPr>
              <a:t>Crew</a:t>
            </a:r>
            <a:r>
              <a:rPr lang="ru-RU" sz="3600" b="1" i="0" dirty="0">
                <a:solidFill>
                  <a:srgbClr val="000000"/>
                </a:solidFill>
                <a:effectLst/>
                <a:latin typeface="Times New Roman" panose="02020603050405020304" pitchFamily="18" charset="0"/>
                <a:cs typeface="Times New Roman" panose="02020603050405020304" pitchFamily="18" charset="0"/>
              </a:rPr>
              <a:t> Dragon</a:t>
            </a:r>
            <a:endParaRPr lang="ru-RU" sz="3600" dirty="0">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a16="http://schemas.microsoft.com/office/drawing/2014/main" id="{6FE59B8A-12B6-4069-AB36-714A1892DD76}"/>
              </a:ext>
            </a:extLst>
          </p:cNvPr>
          <p:cNvPicPr>
            <a:picLocks noGrp="1" noChangeAspect="1"/>
          </p:cNvPicPr>
          <p:nvPr>
            <p:ph idx="1"/>
          </p:nvPr>
        </p:nvPicPr>
        <p:blipFill>
          <a:blip r:embed="rId3"/>
          <a:stretch>
            <a:fillRect/>
          </a:stretch>
        </p:blipFill>
        <p:spPr>
          <a:xfrm>
            <a:off x="1957508" y="1908753"/>
            <a:ext cx="6820278" cy="4351338"/>
          </a:xfrm>
          <a:prstGeom prst="rect">
            <a:avLst/>
          </a:prstGeom>
        </p:spPr>
      </p:pic>
    </p:spTree>
    <p:extLst>
      <p:ext uri="{BB962C8B-B14F-4D97-AF65-F5344CB8AC3E}">
        <p14:creationId xmlns:p14="http://schemas.microsoft.com/office/powerpoint/2010/main" val="296494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2" name="Объект 11">
            <a:extLst>
              <a:ext uri="{FF2B5EF4-FFF2-40B4-BE49-F238E27FC236}">
                <a16:creationId xmlns:a16="http://schemas.microsoft.com/office/drawing/2014/main" id="{17B799DE-0251-4747-8252-2BA67E529CF7}"/>
              </a:ext>
            </a:extLst>
          </p:cNvPr>
          <p:cNvSpPr>
            <a:spLocks noGrp="1"/>
          </p:cNvSpPr>
          <p:nvPr>
            <p:ph idx="1"/>
          </p:nvPr>
        </p:nvSpPr>
        <p:spPr>
          <a:xfrm>
            <a:off x="2327564" y="213756"/>
            <a:ext cx="6631952" cy="6424549"/>
          </a:xfrm>
        </p:spPr>
        <p:txBody>
          <a:bodyPr>
            <a:normAutofit/>
          </a:bodyPr>
          <a:lstStyle/>
          <a:p>
            <a:r>
              <a:rPr lang="ru-RU" sz="1800" b="0" i="0" dirty="0">
                <a:solidFill>
                  <a:srgbClr val="222222"/>
                </a:solidFill>
                <a:effectLst/>
                <a:latin typeface="Times New Roman" panose="02020603050405020304" pitchFamily="18" charset="0"/>
                <a:cs typeface="Times New Roman" panose="02020603050405020304" pitchFamily="18" charset="0"/>
              </a:rPr>
              <a:t>Ребенком она училась в специальном классе «Юный спасатель» в школе здорового образа жизни. С детства была разносторонней: занималась спортом, играла в шахматы, рисовала, фотографировала и выжигала по дереву. В институте стала больше увлекаться физическими нагрузками, отдав предпочтение единоборствам, прыжкам с парашютом, плаванию и водному туризму.</a:t>
            </a:r>
          </a:p>
          <a:p>
            <a:r>
              <a:rPr lang="ru-RU" sz="1800" b="0" i="0" dirty="0">
                <a:solidFill>
                  <a:srgbClr val="222222"/>
                </a:solidFill>
                <a:effectLst/>
                <a:latin typeface="Times New Roman" panose="02020603050405020304" pitchFamily="18" charset="0"/>
                <a:cs typeface="Times New Roman" panose="02020603050405020304" pitchFamily="18" charset="0"/>
              </a:rPr>
              <a:t>Какое-то время Анна была радиоведущей. Ушла с работы, чтобы принять участие </a:t>
            </a:r>
            <a:r>
              <a:rPr lang="ru-RU" sz="1800" dirty="0">
                <a:solidFill>
                  <a:srgbClr val="222222"/>
                </a:solidFill>
                <a:latin typeface="Times New Roman" panose="02020603050405020304" pitchFamily="18" charset="0"/>
                <a:cs typeface="Times New Roman" panose="02020603050405020304" pitchFamily="18" charset="0"/>
              </a:rPr>
              <a:t>в первом открытом конкурсе в отряд космонавтов России, стартовавшего 27 января 2012 года. </a:t>
            </a:r>
            <a:r>
              <a:rPr lang="ru-RU" sz="1800" b="0" i="0" dirty="0">
                <a:solidFill>
                  <a:srgbClr val="222222"/>
                </a:solidFill>
                <a:effectLst/>
                <a:latin typeface="Times New Roman" panose="02020603050405020304" pitchFamily="18" charset="0"/>
                <a:cs typeface="Times New Roman" panose="02020603050405020304" pitchFamily="18" charset="0"/>
              </a:rPr>
              <a:t>И по решению комиссии в 2014-м стала космонавтом-испытателем.  </a:t>
            </a:r>
          </a:p>
          <a:p>
            <a:r>
              <a:rPr lang="ru-RU" sz="1800" b="0" i="0" dirty="0">
                <a:solidFill>
                  <a:srgbClr val="222222"/>
                </a:solidFill>
                <a:effectLst/>
                <a:latin typeface="Times New Roman" panose="02020603050405020304" pitchFamily="18" charset="0"/>
                <a:cs typeface="Times New Roman" panose="02020603050405020304" pitchFamily="18" charset="0"/>
              </a:rPr>
              <a:t>Полёт </a:t>
            </a:r>
            <a:r>
              <a:rPr lang="ru-RU" sz="1800" b="0" i="0" dirty="0" err="1">
                <a:solidFill>
                  <a:srgbClr val="222222"/>
                </a:solidFill>
                <a:effectLst/>
                <a:latin typeface="Times New Roman" panose="02020603050405020304" pitchFamily="18" charset="0"/>
                <a:cs typeface="Times New Roman" panose="02020603050405020304" pitchFamily="18" charset="0"/>
              </a:rPr>
              <a:t>Кикиной</a:t>
            </a:r>
            <a:r>
              <a:rPr lang="ru-RU" sz="1800" b="0" i="0" dirty="0">
                <a:solidFill>
                  <a:srgbClr val="222222"/>
                </a:solidFill>
                <a:effectLst/>
                <a:latin typeface="Times New Roman" panose="02020603050405020304" pitchFamily="18" charset="0"/>
                <a:cs typeface="Times New Roman" panose="02020603050405020304" pitchFamily="18" charset="0"/>
              </a:rPr>
              <a:t> начался 5 октября 2022 года в составе экипажа </a:t>
            </a:r>
            <a:r>
              <a:rPr lang="ru-RU" sz="1800" b="0" i="0" dirty="0" err="1">
                <a:solidFill>
                  <a:srgbClr val="222222"/>
                </a:solidFill>
                <a:effectLst/>
                <a:latin typeface="Times New Roman" panose="02020603050405020304" pitchFamily="18" charset="0"/>
                <a:cs typeface="Times New Roman" panose="02020603050405020304" pitchFamily="18" charset="0"/>
              </a:rPr>
              <a:t>SpaceX</a:t>
            </a:r>
            <a:r>
              <a:rPr lang="ru-RU" sz="1800" b="0" i="0" dirty="0">
                <a:solidFill>
                  <a:srgbClr val="222222"/>
                </a:solidFill>
                <a:effectLst/>
                <a:latin typeface="Times New Roman" panose="02020603050405020304" pitchFamily="18" charset="0"/>
                <a:cs typeface="Times New Roman" panose="02020603050405020304" pitchFamily="18" charset="0"/>
              </a:rPr>
              <a:t> Crew-5 и продлился 157 суток 10 часов 01 минуту. Ровно месяц назад, 12 марта 2023-го, Анна вернулась на Землю на корабле </a:t>
            </a:r>
            <a:r>
              <a:rPr lang="ru-RU" sz="1800" b="0" i="0" dirty="0" err="1">
                <a:solidFill>
                  <a:srgbClr val="222222"/>
                </a:solidFill>
                <a:effectLst/>
                <a:latin typeface="Times New Roman" panose="02020603050405020304" pitchFamily="18" charset="0"/>
                <a:cs typeface="Times New Roman" panose="02020603050405020304" pitchFamily="18" charset="0"/>
              </a:rPr>
              <a:t>Crew</a:t>
            </a:r>
            <a:r>
              <a:rPr lang="ru-RU" sz="1800" b="0" i="0" dirty="0">
                <a:solidFill>
                  <a:srgbClr val="222222"/>
                </a:solidFill>
                <a:effectLst/>
                <a:latin typeface="Times New Roman" panose="02020603050405020304" pitchFamily="18" charset="0"/>
                <a:cs typeface="Times New Roman" panose="02020603050405020304" pitchFamily="18" charset="0"/>
              </a:rPr>
              <a:t> Dragon</a:t>
            </a:r>
            <a:r>
              <a:rPr lang="ru-RU" sz="1800" dirty="0">
                <a:solidFill>
                  <a:srgbClr val="222222"/>
                </a:solidFill>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14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TextBox 4">
            <a:extLst>
              <a:ext uri="{FF2B5EF4-FFF2-40B4-BE49-F238E27FC236}">
                <a16:creationId xmlns:a16="http://schemas.microsoft.com/office/drawing/2014/main" id="{3A060638-E806-408D-BA2A-55624D50CD0B}"/>
              </a:ext>
            </a:extLst>
          </p:cNvPr>
          <p:cNvSpPr txBox="1"/>
          <p:nvPr/>
        </p:nvSpPr>
        <p:spPr>
          <a:xfrm>
            <a:off x="1270660" y="297940"/>
            <a:ext cx="7564581" cy="1200329"/>
          </a:xfrm>
          <a:prstGeom prst="rect">
            <a:avLst/>
          </a:prstGeom>
          <a:noFill/>
        </p:spPr>
        <p:txBody>
          <a:bodyPr wrap="square">
            <a:spAutoFit/>
          </a:bodyPr>
          <a:lstStyle/>
          <a:p>
            <a:pPr algn="ctr"/>
            <a:r>
              <a:rPr lang="ru-RU" sz="3600" b="1" i="0" dirty="0">
                <a:solidFill>
                  <a:srgbClr val="000000"/>
                </a:solidFill>
                <a:effectLst/>
                <a:latin typeface="Times New Roman" panose="02020603050405020304" pitchFamily="18" charset="0"/>
                <a:cs typeface="Times New Roman" panose="02020603050405020304" pitchFamily="18" charset="0"/>
              </a:rPr>
              <a:t>Валентина Терешкова — первая женщина-космонавт в мире</a:t>
            </a:r>
            <a:endParaRPr lang="ru-RU" sz="36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4D3F4FDA-1D22-405D-A8B0-C01AEEB4A8D0}"/>
              </a:ext>
            </a:extLst>
          </p:cNvPr>
          <p:cNvPicPr>
            <a:picLocks noChangeAspect="1"/>
          </p:cNvPicPr>
          <p:nvPr/>
        </p:nvPicPr>
        <p:blipFill>
          <a:blip r:embed="rId3"/>
          <a:stretch>
            <a:fillRect/>
          </a:stretch>
        </p:blipFill>
        <p:spPr>
          <a:xfrm>
            <a:off x="2422566" y="1562421"/>
            <a:ext cx="6095792" cy="4736430"/>
          </a:xfrm>
          <a:prstGeom prst="rect">
            <a:avLst/>
          </a:prstGeom>
        </p:spPr>
      </p:pic>
    </p:spTree>
    <p:extLst>
      <p:ext uri="{BB962C8B-B14F-4D97-AF65-F5344CB8AC3E}">
        <p14:creationId xmlns:p14="http://schemas.microsoft.com/office/powerpoint/2010/main" val="255266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2342147" y="192505"/>
            <a:ext cx="6625390" cy="5693866"/>
          </a:xfrm>
          <a:prstGeom prst="rect">
            <a:avLst/>
          </a:prstGeom>
        </p:spPr>
        <p:txBody>
          <a:bodyPr wrap="square">
            <a:spAutoFit/>
          </a:bodyPr>
          <a:lstStyle/>
          <a:p>
            <a:pPr marL="265113" indent="-265113">
              <a:buFont typeface="Arial" panose="020B0604020202020204" pitchFamily="34" charset="0"/>
              <a:buChar char="•"/>
            </a:pPr>
            <a:r>
              <a:rPr lang="ru-RU" sz="1400" i="0" dirty="0">
                <a:solidFill>
                  <a:srgbClr val="000000"/>
                </a:solidFill>
                <a:effectLst/>
                <a:latin typeface="Times New Roman" panose="02020603050405020304" pitchFamily="18" charset="0"/>
                <a:cs typeface="Times New Roman" panose="02020603050405020304" pitchFamily="18" charset="0"/>
              </a:rPr>
              <a:t>Валентина Терешкова — первая женщина-космонавт в мире</a:t>
            </a:r>
            <a:r>
              <a:rPr lang="ru-RU" sz="1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Валентина была не просто первой российской космонавткой, но и первой вообще. Именно она открыла эту дорогу прекрасному полу 16 июня 1963 года на "Востоке-6". Помимо этого она до сих пор остаётся самой молодой женщиной-космонавтом на момент полёта. Тогда ей было всего 26 лет. Ещё одним достижением Терешковой, которое никто не повторил, является то, что свой полёт она совершила одна, после такого не происходило. Её путешествие длилось почти трое суток. В это время девушка вела бортовой журнал, делала снимки горизонта, которые позднее использовались для обнаружения аэрозольных слоёв в атмосфере.</a:t>
            </a:r>
          </a:p>
          <a:p>
            <a:pPr marL="265113" indent="-265113">
              <a:buFont typeface="Arial" panose="020B0604020202020204" pitchFamily="34" charset="0"/>
              <a:buChar char="•"/>
            </a:pPr>
            <a:r>
              <a:rPr lang="ru-RU" sz="1400" dirty="0">
                <a:latin typeface="Times New Roman" panose="02020603050405020304" pitchFamily="18" charset="0"/>
                <a:ea typeface="Tahoma" panose="020B0604030504040204" pitchFamily="34" charset="0"/>
                <a:cs typeface="Times New Roman" panose="02020603050405020304" pitchFamily="18" charset="0"/>
              </a:rPr>
              <a:t>Сделав вокруг Земли 48 витков, Валентина приземлилась на Алтае, рядом с селом </a:t>
            </a:r>
            <a:r>
              <a:rPr lang="ru-RU" sz="1400" dirty="0" err="1">
                <a:latin typeface="Times New Roman" panose="02020603050405020304" pitchFamily="18" charset="0"/>
                <a:ea typeface="Tahoma" panose="020B0604030504040204" pitchFamily="34" charset="0"/>
                <a:cs typeface="Times New Roman" panose="02020603050405020304" pitchFamily="18" charset="0"/>
              </a:rPr>
              <a:t>Мурашкино</a:t>
            </a:r>
            <a:r>
              <a:rPr lang="ru-RU" sz="1400" dirty="0">
                <a:latin typeface="Times New Roman" panose="02020603050405020304" pitchFamily="18" charset="0"/>
                <a:ea typeface="Tahoma" panose="020B0604030504040204" pitchFamily="34" charset="0"/>
                <a:cs typeface="Times New Roman" panose="02020603050405020304" pitchFamily="18" charset="0"/>
              </a:rPr>
              <a:t>. Именно его жители первыми и встретили девушку, так как модуль отклонился от курса и ждали его совсем в другом месте. После своего полёта советская красавица стала знаменита на весь мир. Она получила титул величайшей женщины двадцатого столетия, её именем стали называть улицы, школы и даже оазис в Антарктиде и кратер на Луне.</a:t>
            </a:r>
          </a:p>
          <a:p>
            <a:pPr marL="265113" indent="-265113">
              <a:buFont typeface="Arial" panose="020B0604020202020204" pitchFamily="34" charset="0"/>
              <a:buChar char="•"/>
            </a:pPr>
            <a:r>
              <a:rPr lang="ru-RU" sz="1400" dirty="0">
                <a:latin typeface="Times New Roman" panose="02020603050405020304" pitchFamily="18" charset="0"/>
                <a:ea typeface="Tahoma" panose="020B0604030504040204" pitchFamily="34" charset="0"/>
                <a:cs typeface="Times New Roman" panose="02020603050405020304" pitchFamily="18" charset="0"/>
              </a:rPr>
              <a:t>Однако не всё было так красочно, как можно себе представить. Во время полёта первая женщина в космосе порой чувствовала головокружения и тошноту, из-за этого она не всегда могла выполнять свои обязанности, как-то раз из-за усталости девушка просто уснула и провалила эксперимент. Уже на Земле, несмотря на запреты, Валентина Владимировна угостила приветствовавших её жителей космической едой в тюбиках, да и сама попробовала предложенную ей картошку с квасом. Самостоятельно покинула модуль. Всё это очень разозлило советского учёного и создателя ракетно-космической техники Сергея Королёва. Отчего он пообещал, что, пока жив, ни одна женщина не полетит в космос. Слово сдержал.</a:t>
            </a:r>
          </a:p>
        </p:txBody>
      </p:sp>
    </p:spTree>
    <p:extLst>
      <p:ext uri="{BB962C8B-B14F-4D97-AF65-F5344CB8AC3E}">
        <p14:creationId xmlns:p14="http://schemas.microsoft.com/office/powerpoint/2010/main" val="233366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TextBox 4">
            <a:extLst>
              <a:ext uri="{FF2B5EF4-FFF2-40B4-BE49-F238E27FC236}">
                <a16:creationId xmlns:a16="http://schemas.microsoft.com/office/drawing/2014/main" id="{3A060638-E806-408D-BA2A-55624D50CD0B}"/>
              </a:ext>
            </a:extLst>
          </p:cNvPr>
          <p:cNvSpPr txBox="1"/>
          <p:nvPr/>
        </p:nvSpPr>
        <p:spPr>
          <a:xfrm>
            <a:off x="1082842" y="583212"/>
            <a:ext cx="6601326" cy="646331"/>
          </a:xfrm>
          <a:prstGeom prst="rect">
            <a:avLst/>
          </a:prstGeom>
          <a:noFill/>
        </p:spPr>
        <p:txBody>
          <a:bodyPr wrap="square">
            <a:spAutoFit/>
          </a:bodyPr>
          <a:lstStyle/>
          <a:p>
            <a:pPr algn="ctr"/>
            <a:r>
              <a:rPr lang="ru-RU" b="1" i="0" dirty="0">
                <a:solidFill>
                  <a:srgbClr val="000000"/>
                </a:solidFill>
                <a:effectLst/>
                <a:latin typeface="Roboto" panose="02000000000000000000" pitchFamily="2" charset="0"/>
              </a:rPr>
              <a:t>Светлана Савицкая — первая женщина, совершившая выход в открытый космос</a:t>
            </a:r>
            <a:endParaRPr lang="ru-RU" dirty="0"/>
          </a:p>
        </p:txBody>
      </p:sp>
      <p:pic>
        <p:nvPicPr>
          <p:cNvPr id="3" name="Рисунок 2">
            <a:extLst>
              <a:ext uri="{FF2B5EF4-FFF2-40B4-BE49-F238E27FC236}">
                <a16:creationId xmlns:a16="http://schemas.microsoft.com/office/drawing/2014/main" id="{1C18227B-367B-4B04-BDB8-313687957F9B}"/>
              </a:ext>
            </a:extLst>
          </p:cNvPr>
          <p:cNvPicPr>
            <a:picLocks noChangeAspect="1"/>
          </p:cNvPicPr>
          <p:nvPr/>
        </p:nvPicPr>
        <p:blipFill>
          <a:blip r:embed="rId3"/>
          <a:stretch>
            <a:fillRect/>
          </a:stretch>
        </p:blipFill>
        <p:spPr>
          <a:xfrm>
            <a:off x="2133599" y="1451097"/>
            <a:ext cx="6906125" cy="4654728"/>
          </a:xfrm>
          <a:prstGeom prst="rect">
            <a:avLst/>
          </a:prstGeom>
        </p:spPr>
      </p:pic>
    </p:spTree>
    <p:extLst>
      <p:ext uri="{BB962C8B-B14F-4D97-AF65-F5344CB8AC3E}">
        <p14:creationId xmlns:p14="http://schemas.microsoft.com/office/powerpoint/2010/main" val="226268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2" name="Объект 11">
            <a:extLst>
              <a:ext uri="{FF2B5EF4-FFF2-40B4-BE49-F238E27FC236}">
                <a16:creationId xmlns:a16="http://schemas.microsoft.com/office/drawing/2014/main" id="{17B799DE-0251-4747-8252-2BA67E529CF7}"/>
              </a:ext>
            </a:extLst>
          </p:cNvPr>
          <p:cNvSpPr>
            <a:spLocks noGrp="1"/>
          </p:cNvSpPr>
          <p:nvPr>
            <p:ph idx="1"/>
          </p:nvPr>
        </p:nvSpPr>
        <p:spPr>
          <a:xfrm>
            <a:off x="2374232" y="681789"/>
            <a:ext cx="6593305" cy="5598695"/>
          </a:xfrm>
        </p:spPr>
        <p:txBody>
          <a:bodyPr>
            <a:normAutofit/>
          </a:bodyPr>
          <a:lstStyle/>
          <a:p>
            <a:pPr marL="0" indent="0">
              <a:buNone/>
            </a:pP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Следующая представительница слабого пола на околоземном пространстве оказалась лишь через 20 лет, в 1982 году. Это была тоже наша русская девушка — Светлана Савицкая.</a:t>
            </a:r>
          </a:p>
          <a:p>
            <a:r>
              <a:rPr lang="ru-RU" sz="1400" b="0" i="0" dirty="0">
                <a:solidFill>
                  <a:srgbClr val="000000"/>
                </a:solidFill>
                <a:effectLst/>
                <a:latin typeface="Times New Roman" panose="02020603050405020304" pitchFamily="18" charset="0"/>
                <a:cs typeface="Times New Roman" panose="02020603050405020304" pitchFamily="18" charset="0"/>
              </a:rPr>
              <a:t>Савицкая с детства грезила</a:t>
            </a:r>
            <a:r>
              <a:rPr lang="ru-RU" sz="1400" b="0" i="0" dirty="0">
                <a:effectLst/>
                <a:latin typeface="Times New Roman" panose="02020603050405020304" pitchFamily="18" charset="0"/>
                <a:cs typeface="Times New Roman" panose="02020603050405020304" pitchFamily="18" charset="0"/>
              </a:rPr>
              <a:t> космосом</a:t>
            </a:r>
            <a:r>
              <a:rPr lang="ru-RU" sz="1400" b="0" i="0" dirty="0">
                <a:solidFill>
                  <a:srgbClr val="000000"/>
                </a:solidFill>
                <a:effectLst/>
                <a:latin typeface="Times New Roman" panose="02020603050405020304" pitchFamily="18" charset="0"/>
                <a:cs typeface="Times New Roman" panose="02020603050405020304" pitchFamily="18" charset="0"/>
              </a:rPr>
              <a:t>. Когда она решила связать с ним жизнь, сразу наметила себе шаги для достижения цели. И</a:t>
            </a:r>
            <a:r>
              <a:rPr lang="ru-RU" sz="1400" dirty="0">
                <a:latin typeface="Times New Roman" panose="02020603050405020304" pitchFamily="18" charset="0"/>
                <a:cs typeface="Times New Roman" panose="02020603050405020304" pitchFamily="18" charset="0"/>
              </a:rPr>
              <a:t> стала второй женщиной в мире, покорившей космос, и первой, кто сделал это дважды. В первый раз профессиональная лётчица и инструктор по полётам Светлана Савицкая, на счету которой было три мировых рекорда по прыжкам с парашютом и четыре по высоте и скорости полёта среди женщин, провела на орбите станции "Салют-7" почти восемь дней. В рамках программы ею было проведено множество исследований, в том числе в области медицины.</a:t>
            </a:r>
          </a:p>
          <a:p>
            <a:r>
              <a:rPr lang="ru-RU" sz="1400" dirty="0">
                <a:latin typeface="Times New Roman" panose="02020603050405020304" pitchFamily="18" charset="0"/>
                <a:cs typeface="Times New Roman" panose="02020603050405020304" pitchFamily="18" charset="0"/>
              </a:rPr>
              <a:t>Во время своего второго полёта в 1984 году вместе с Владимиром Джанибековым космонавтка стала первой женщиной, вышедшей в открытый космос. За пределами корабля Савицкая и её напарник провели 3 часа 35 минут. Их целью было испытание специнструмента для работы по металлу. Всё это время за Светланой и Владимиром внимательно следили с Земли. По отзывам коллег, девушка показала себя настоящим профессионалом: она была спокойной, не паниковала и даже шутила. По возвращении на Землю Савицкой вручили награды: орден Ленина и две звезды Героя СССР.</a:t>
            </a:r>
          </a:p>
        </p:txBody>
      </p:sp>
      <p:sp>
        <p:nvSpPr>
          <p:cNvPr id="14" name="TextBox 13">
            <a:extLst>
              <a:ext uri="{FF2B5EF4-FFF2-40B4-BE49-F238E27FC236}">
                <a16:creationId xmlns:a16="http://schemas.microsoft.com/office/drawing/2014/main" id="{3241A3FD-32F5-4902-AFE9-0383E4E8B3A3}"/>
              </a:ext>
            </a:extLst>
          </p:cNvPr>
          <p:cNvSpPr txBox="1"/>
          <p:nvPr/>
        </p:nvSpPr>
        <p:spPr>
          <a:xfrm>
            <a:off x="2679031" y="358332"/>
            <a:ext cx="6200273" cy="646331"/>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Светлана Савицкая — первая женщина, совершившая выход      в открытый космос</a:t>
            </a:r>
          </a:p>
        </p:txBody>
      </p:sp>
    </p:spTree>
    <p:extLst>
      <p:ext uri="{BB962C8B-B14F-4D97-AF65-F5344CB8AC3E}">
        <p14:creationId xmlns:p14="http://schemas.microsoft.com/office/powerpoint/2010/main" val="272091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TextBox 4">
            <a:extLst>
              <a:ext uri="{FF2B5EF4-FFF2-40B4-BE49-F238E27FC236}">
                <a16:creationId xmlns:a16="http://schemas.microsoft.com/office/drawing/2014/main" id="{3A060638-E806-408D-BA2A-55624D50CD0B}"/>
              </a:ext>
            </a:extLst>
          </p:cNvPr>
          <p:cNvSpPr txBox="1"/>
          <p:nvPr/>
        </p:nvSpPr>
        <p:spPr>
          <a:xfrm>
            <a:off x="1082842" y="583212"/>
            <a:ext cx="6601326" cy="646331"/>
          </a:xfrm>
          <a:prstGeom prst="rect">
            <a:avLst/>
          </a:prstGeom>
          <a:noFill/>
        </p:spPr>
        <p:txBody>
          <a:bodyPr wrap="square">
            <a:spAutoFit/>
          </a:bodyPr>
          <a:lstStyle/>
          <a:p>
            <a:pPr algn="ctr"/>
            <a:r>
              <a:rPr lang="ru-RU" b="1" i="0">
                <a:solidFill>
                  <a:srgbClr val="000000"/>
                </a:solidFill>
                <a:effectLst/>
                <a:latin typeface="Roboto" panose="02000000000000000000" pitchFamily="2" charset="0"/>
              </a:rPr>
              <a:t>Елена Кондакова — первая женщина в мире, совершившая длительный полёт в космос</a:t>
            </a:r>
            <a:endParaRPr lang="ru-RU" dirty="0"/>
          </a:p>
        </p:txBody>
      </p:sp>
      <p:pic>
        <p:nvPicPr>
          <p:cNvPr id="6" name="Рисунок 5">
            <a:extLst>
              <a:ext uri="{FF2B5EF4-FFF2-40B4-BE49-F238E27FC236}">
                <a16:creationId xmlns:a16="http://schemas.microsoft.com/office/drawing/2014/main" id="{7B3C55F0-B433-4C4A-B308-5CA63A47BC35}"/>
              </a:ext>
            </a:extLst>
          </p:cNvPr>
          <p:cNvPicPr>
            <a:picLocks noChangeAspect="1"/>
          </p:cNvPicPr>
          <p:nvPr/>
        </p:nvPicPr>
        <p:blipFill>
          <a:blip r:embed="rId3"/>
          <a:stretch>
            <a:fillRect/>
          </a:stretch>
        </p:blipFill>
        <p:spPr>
          <a:xfrm>
            <a:off x="1898480" y="1443790"/>
            <a:ext cx="7097080" cy="5046024"/>
          </a:xfrm>
          <a:prstGeom prst="rect">
            <a:avLst/>
          </a:prstGeom>
        </p:spPr>
      </p:pic>
    </p:spTree>
    <p:extLst>
      <p:ext uri="{BB962C8B-B14F-4D97-AF65-F5344CB8AC3E}">
        <p14:creationId xmlns:p14="http://schemas.microsoft.com/office/powerpoint/2010/main" val="189554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2" name="Объект 11">
            <a:extLst>
              <a:ext uri="{FF2B5EF4-FFF2-40B4-BE49-F238E27FC236}">
                <a16:creationId xmlns:a16="http://schemas.microsoft.com/office/drawing/2014/main" id="{17B799DE-0251-4747-8252-2BA67E529CF7}"/>
              </a:ext>
            </a:extLst>
          </p:cNvPr>
          <p:cNvSpPr>
            <a:spLocks noGrp="1"/>
          </p:cNvSpPr>
          <p:nvPr>
            <p:ph idx="1"/>
          </p:nvPr>
        </p:nvSpPr>
        <p:spPr>
          <a:xfrm>
            <a:off x="2326106" y="1004663"/>
            <a:ext cx="6633410" cy="5275821"/>
          </a:xfrm>
        </p:spPr>
        <p:txBody>
          <a:bodyPr>
            <a:normAutofit/>
          </a:bodyPr>
          <a:lstStyle/>
          <a:p>
            <a:pPr>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Елена Кондакова начала интересоваться полетами в ракетно-космической корпорации «Энергия», куда устроилась работать после окончания училища имени Н. Э. Баумана. Именно там она поняла, что хочет быть больше, чем рядовым инженером-исследователем.</a:t>
            </a:r>
            <a:r>
              <a:rPr lang="ru-RU" sz="1400" b="0" i="0" dirty="0">
                <a:solidFill>
                  <a:srgbClr val="000000"/>
                </a:solidFill>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ru-RU" sz="1400" b="0" i="0" dirty="0">
                <a:solidFill>
                  <a:srgbClr val="000000"/>
                </a:solidFill>
                <a:effectLst/>
                <a:latin typeface="Times New Roman" panose="02020603050405020304" pitchFamily="18" charset="0"/>
                <a:cs typeface="Times New Roman" panose="02020603050405020304" pitchFamily="18" charset="0"/>
              </a:rPr>
              <a:t>Космонавт Валерий Рюмин, муж Кондаковой, сначала отговаривал супругу, но сдался, когда Елена прошла медкомиссию. Два года Елена готовилась к полету: тренировалась в прыжках, проходила испытания в барокамере и искусственно созданной пустыне. </a:t>
            </a:r>
          </a:p>
          <a:p>
            <a:pPr>
              <a:buFont typeface="Wingdings" panose="05000000000000000000" pitchFamily="2" charset="2"/>
              <a:buChar char="§"/>
            </a:pPr>
            <a:r>
              <a:rPr lang="ru-RU" sz="1400" b="0" i="0" dirty="0">
                <a:solidFill>
                  <a:srgbClr val="000000"/>
                </a:solidFill>
                <a:effectLst/>
                <a:latin typeface="Times New Roman" panose="02020603050405020304" pitchFamily="18" charset="0"/>
                <a:cs typeface="Times New Roman" panose="02020603050405020304" pitchFamily="18" charset="0"/>
              </a:rPr>
              <a:t>Первый полет на орбитальной станции «Мир» начался в 1994 году. Там Елена Кондакова пробыла чуть более пяти месяцев, поставив рекорд по самому продолжительному нахождению в космосе среди женщин.</a:t>
            </a:r>
            <a:r>
              <a:rPr lang="ru-RU" sz="1400" dirty="0">
                <a:latin typeface="Times New Roman" panose="02020603050405020304" pitchFamily="18" charset="0"/>
                <a:cs typeface="Times New Roman" panose="02020603050405020304" pitchFamily="18" charset="0"/>
              </a:rPr>
              <a:t> Она провела на орбите почти полгода — 169 суток 5 часов 21 минуту. </a:t>
            </a:r>
            <a:r>
              <a:rPr lang="ru-RU" sz="1400" b="0" i="0" dirty="0">
                <a:solidFill>
                  <a:srgbClr val="000000"/>
                </a:solidFill>
                <a:effectLst/>
                <a:latin typeface="Times New Roman" panose="02020603050405020304" pitchFamily="18" charset="0"/>
                <a:cs typeface="Times New Roman" panose="02020603050405020304" pitchFamily="18" charset="0"/>
              </a:rPr>
              <a:t>Путешествие не прошло без неприятностей: на орбитальной станции перестало работать электричество, связь с Землей оборвалась, перестали работать холодильники с биологическими пробами экипажа, повысилось содержание углекислого газа в воздухе.</a:t>
            </a:r>
            <a:r>
              <a:rPr lang="ru-RU" sz="1400" dirty="0">
                <a:latin typeface="Times New Roman" panose="02020603050405020304" pitchFamily="18" charset="0"/>
                <a:cs typeface="Times New Roman" panose="02020603050405020304" pitchFamily="18" charset="0"/>
              </a:rPr>
              <a:t> Вместе с Еленой на корабле "Союз ТМ-20" находились космонавт Александр Викторенко и немецкий астронавт </a:t>
            </a:r>
            <a:r>
              <a:rPr lang="ru-RU" sz="1400" dirty="0" err="1">
                <a:latin typeface="Times New Roman" panose="02020603050405020304" pitchFamily="18" charset="0"/>
                <a:cs typeface="Times New Roman" panose="02020603050405020304" pitchFamily="18" charset="0"/>
              </a:rPr>
              <a:t>Ульф</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Мербольд</a:t>
            </a:r>
            <a:r>
              <a:rPr lang="ru-RU" sz="1400" dirty="0">
                <a:latin typeface="Times New Roman" panose="02020603050405020304" pitchFamily="18" charset="0"/>
                <a:cs typeface="Times New Roman" panose="02020603050405020304" pitchFamily="18" charset="0"/>
              </a:rPr>
              <a:t>. В составе 17-й основной экспедиции девушка занимала должность бортинженера.</a:t>
            </a:r>
          </a:p>
          <a:p>
            <a:pPr>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Второе путешествие Кондаковой в космос уже не было столь масштабным. Вместе с коллегами на корабле "</a:t>
            </a:r>
            <a:r>
              <a:rPr lang="ru-RU" sz="1400" dirty="0" err="1">
                <a:latin typeface="Times New Roman" panose="02020603050405020304" pitchFamily="18" charset="0"/>
                <a:cs typeface="Times New Roman" panose="02020603050405020304" pitchFamily="18" charset="0"/>
              </a:rPr>
              <a:t>Атлантис</a:t>
            </a:r>
            <a:r>
              <a:rPr lang="ru-RU" sz="1400" dirty="0">
                <a:latin typeface="Times New Roman" panose="02020603050405020304" pitchFamily="18" charset="0"/>
                <a:cs typeface="Times New Roman" panose="02020603050405020304" pitchFamily="18" charset="0"/>
              </a:rPr>
              <a:t>" девушка отправилась в полёт 15 мая 1997 года, где провела стыковку с орбитальной станцией "Мир". На этот раз её миссия продлилась чуть более девяти суток — до 24 мая. По рассказам Елены, она очень боялась, что корабль потерпит крушение, как «Челленджер», взорвавшийся на 73 секунде после старта (трагический взрыв шаттла произошел в 1986 году).</a:t>
            </a:r>
          </a:p>
        </p:txBody>
      </p:sp>
      <p:sp>
        <p:nvSpPr>
          <p:cNvPr id="14" name="TextBox 13">
            <a:extLst>
              <a:ext uri="{FF2B5EF4-FFF2-40B4-BE49-F238E27FC236}">
                <a16:creationId xmlns:a16="http://schemas.microsoft.com/office/drawing/2014/main" id="{3241A3FD-32F5-4902-AFE9-0383E4E8B3A3}"/>
              </a:ext>
            </a:extLst>
          </p:cNvPr>
          <p:cNvSpPr txBox="1"/>
          <p:nvPr/>
        </p:nvSpPr>
        <p:spPr>
          <a:xfrm>
            <a:off x="2703094" y="358332"/>
            <a:ext cx="6200273" cy="646331"/>
          </a:xfrm>
          <a:prstGeom prst="rect">
            <a:avLst/>
          </a:prstGeom>
          <a:noFill/>
        </p:spPr>
        <p:txBody>
          <a:bodyPr wrap="square">
            <a:spAutoFit/>
          </a:bodyPr>
          <a:lstStyle/>
          <a:p>
            <a:pPr algn="ctr"/>
            <a:r>
              <a:rPr lang="ru-RU" b="1" i="0">
                <a:solidFill>
                  <a:srgbClr val="000000"/>
                </a:solidFill>
                <a:effectLst/>
                <a:latin typeface="Roboto" panose="02000000000000000000" pitchFamily="2" charset="0"/>
              </a:rPr>
              <a:t>Елена Кондакова — первая женщина в мире, совершившая длительный полёт в космос</a:t>
            </a:r>
            <a:endParaRPr lang="ru-RU" dirty="0"/>
          </a:p>
        </p:txBody>
      </p:sp>
    </p:spTree>
    <p:extLst>
      <p:ext uri="{BB962C8B-B14F-4D97-AF65-F5344CB8AC3E}">
        <p14:creationId xmlns:p14="http://schemas.microsoft.com/office/powerpoint/2010/main" val="80939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Заголовок 2">
            <a:extLst>
              <a:ext uri="{FF2B5EF4-FFF2-40B4-BE49-F238E27FC236}">
                <a16:creationId xmlns:a16="http://schemas.microsoft.com/office/drawing/2014/main" id="{DCAB4CC2-AF5B-4EAB-BAB8-355F44EC3E93}"/>
              </a:ext>
            </a:extLst>
          </p:cNvPr>
          <p:cNvSpPr>
            <a:spLocks noGrp="1"/>
          </p:cNvSpPr>
          <p:nvPr>
            <p:ph type="title"/>
          </p:nvPr>
        </p:nvSpPr>
        <p:spPr/>
        <p:txBody>
          <a:bodyPr>
            <a:noAutofit/>
          </a:bodyPr>
          <a:lstStyle/>
          <a:p>
            <a:pPr algn="ctr"/>
            <a:r>
              <a:rPr lang="ru-RU" sz="3600" b="1" i="0" dirty="0">
                <a:solidFill>
                  <a:srgbClr val="000000"/>
                </a:solidFill>
                <a:effectLst/>
                <a:latin typeface="Times New Roman" panose="02020603050405020304" pitchFamily="18" charset="0"/>
                <a:cs typeface="Times New Roman" panose="02020603050405020304" pitchFamily="18" charset="0"/>
              </a:rPr>
              <a:t>Елена Серова — первая женщина-космонавт в истории современной России</a:t>
            </a:r>
            <a:endParaRPr lang="ru-RU" sz="3600" dirty="0">
              <a:latin typeface="Times New Roman" panose="02020603050405020304" pitchFamily="18" charset="0"/>
              <a:cs typeface="Times New Roman" panose="02020603050405020304" pitchFamily="18" charset="0"/>
            </a:endParaRPr>
          </a:p>
        </p:txBody>
      </p:sp>
      <p:pic>
        <p:nvPicPr>
          <p:cNvPr id="1026" name="Picture 2" descr="Космонавт Елена Серова. Фото © ТАСС / Вячеслав Прокофьев">
            <a:extLst>
              <a:ext uri="{FF2B5EF4-FFF2-40B4-BE49-F238E27FC236}">
                <a16:creationId xmlns:a16="http://schemas.microsoft.com/office/drawing/2014/main" id="{6E282DDC-5ECD-47F4-A0C1-0DFE7F0E1F5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29774" y="1849376"/>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7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2" name="Объект 11">
            <a:extLst>
              <a:ext uri="{FF2B5EF4-FFF2-40B4-BE49-F238E27FC236}">
                <a16:creationId xmlns:a16="http://schemas.microsoft.com/office/drawing/2014/main" id="{17B799DE-0251-4747-8252-2BA67E529CF7}"/>
              </a:ext>
            </a:extLst>
          </p:cNvPr>
          <p:cNvSpPr>
            <a:spLocks noGrp="1"/>
          </p:cNvSpPr>
          <p:nvPr>
            <p:ph idx="1"/>
          </p:nvPr>
        </p:nvSpPr>
        <p:spPr>
          <a:xfrm>
            <a:off x="2327564" y="213756"/>
            <a:ext cx="6631952" cy="6424549"/>
          </a:xfrm>
        </p:spPr>
        <p:txBody>
          <a:bodyPr>
            <a:normAutofit/>
          </a:bodyPr>
          <a:lstStyle/>
          <a:p>
            <a:pPr>
              <a:defRPr/>
            </a:pPr>
            <a:r>
              <a:rPr kumimoji="0" lang="ru-RU"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Елена Серова получила образование инженера и работала в РКК "Энергия". Она прошла строгий отбор и два года посещала курсы подготовки, по окончании которых в 2009 году получила квалификацию лётчика-испытателя. Космос ей удалось покорить через пять лет, в 2014 году, на "Союзе ТМА-14М" в качестве первого бортинженера в составе команды из трёх человек. Вместе с ней были Александр </a:t>
            </a:r>
            <a:r>
              <a:rPr kumimoji="0" lang="ru-RU" sz="20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Самокутяев</a:t>
            </a:r>
            <a:r>
              <a:rPr kumimoji="0" lang="ru-RU"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и астронавт Барри </a:t>
            </a:r>
            <a:r>
              <a:rPr kumimoji="0" lang="ru-RU" sz="20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Уилмор</a:t>
            </a:r>
            <a:r>
              <a:rPr kumimoji="0" lang="ru-RU"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Елена провела в космосе 167 суток 5 часов 42 минуты и за это время вместе с коллегами выполнила более 60 исследований в разнообразных областях науки: химии, биотехнологии, астрофизики: </a:t>
            </a:r>
            <a:r>
              <a:rPr lang="ru-RU" sz="2000" dirty="0">
                <a:latin typeface="Times New Roman" panose="02020603050405020304" pitchFamily="18" charset="0"/>
                <a:cs typeface="Times New Roman" panose="02020603050405020304" pitchFamily="18" charset="0"/>
              </a:rPr>
              <a:t>изучали свойства плазмы, искали на иллюминаторе бактерии, рассматривали, как происходит кристаллизация белков. </a:t>
            </a:r>
            <a:r>
              <a:rPr kumimoji="0" lang="ru-RU"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Домой Елена Серова вернулась 12 марта 2015 года.</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779221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1261</Words>
  <Application>Microsoft Office PowerPoint</Application>
  <PresentationFormat>Экран (4:3)</PresentationFormat>
  <Paragraphs>25</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Roboto</vt:lpstr>
      <vt:lpstr>Times New Roman</vt:lpstr>
      <vt:lpstr>Wingdings</vt:lpstr>
      <vt:lpstr>Тема Office</vt:lpstr>
      <vt:lpstr>Женское лицо Российского космоса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Елена Серова — первая женщина-космонавт в истории современной России</vt:lpstr>
      <vt:lpstr>Презентация PowerPoint</vt:lpstr>
      <vt:lpstr>Юлия Пересильд — первая актриса-космонавт</vt:lpstr>
      <vt:lpstr>Презентация PowerPoint</vt:lpstr>
      <vt:lpstr>Анна Кикина — первая женщина-космонавт, полетевшая на корабле Crew Dragon</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Владелец</cp:lastModifiedBy>
  <cp:revision>67</cp:revision>
  <dcterms:created xsi:type="dcterms:W3CDTF">2013-11-19T05:52:05Z</dcterms:created>
  <dcterms:modified xsi:type="dcterms:W3CDTF">2024-04-12T10:36:02Z</dcterms:modified>
</cp:coreProperties>
</file>