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302CF953-AEC1-4666-AE09-20438CA8365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112E7E9-9B14-416B-B3F5-0BCC0FBF7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54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F953-AEC1-4666-AE09-20438CA8365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E7E9-9B14-416B-B3F5-0BCC0FBF7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67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F953-AEC1-4666-AE09-20438CA8365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E7E9-9B14-416B-B3F5-0BCC0FBF7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699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F953-AEC1-4666-AE09-20438CA8365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E7E9-9B14-416B-B3F5-0BCC0FBF7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023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02CF953-AEC1-4666-AE09-20438CA8365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A112E7E9-9B14-416B-B3F5-0BCC0FBF7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088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F953-AEC1-4666-AE09-20438CA8365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E7E9-9B14-416B-B3F5-0BCC0FBF7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03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F953-AEC1-4666-AE09-20438CA8365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E7E9-9B14-416B-B3F5-0BCC0FBF7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22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F953-AEC1-4666-AE09-20438CA8365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E7E9-9B14-416B-B3F5-0BCC0FBF7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40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F953-AEC1-4666-AE09-20438CA8365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E7E9-9B14-416B-B3F5-0BCC0FBF7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16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F953-AEC1-4666-AE09-20438CA8365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112E7E9-9B14-416B-B3F5-0BCC0FBF70E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64740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02CF953-AEC1-4666-AE09-20438CA8365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112E7E9-9B14-416B-B3F5-0BCC0FBF70E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1128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02CF953-AEC1-4666-AE09-20438CA8365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112E7E9-9B14-416B-B3F5-0BCC0FBF7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65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AF9871-32E7-422E-82ED-ED9884A80E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Тайны жизни и смерти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6F81036-9891-4E87-BD2A-3ADD87BB12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252525"/>
                </a:solidFill>
                <a:effectLst/>
                <a:latin typeface="system-ui"/>
              </a:rPr>
              <a:t>230 лет со дня рождения писателя, дипломата А. С. Грибоедова (1795–1829).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568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B360B7-9E3C-46C8-8561-FCFCF6028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252525"/>
                </a:solidFill>
                <a:effectLst/>
                <a:latin typeface="system-ui"/>
              </a:rPr>
              <a:t>Загадка первая. Происхождение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D73B9B-853B-4479-B558-4C82BFA0DB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b="0" i="0" dirty="0">
                <a:solidFill>
                  <a:srgbClr val="252525"/>
                </a:solidFill>
                <a:effectLst/>
                <a:latin typeface="system-ui"/>
              </a:rPr>
              <a:t>Судьбе было угодно, чтобы родителями будущего поэта стали представители двух ветвей рода Грибоедовых — смоленской и владимирской, которые, по некоторым утверждениям, являлись даже друг другу дальними родственниками.</a:t>
            </a:r>
          </a:p>
          <a:p>
            <a:pPr algn="just"/>
            <a:r>
              <a:rPr lang="ru-RU" b="0" i="0" dirty="0">
                <a:solidFill>
                  <a:srgbClr val="252525"/>
                </a:solidFill>
                <a:effectLst/>
                <a:latin typeface="system-ui"/>
              </a:rPr>
              <a:t>Александр Грибоедов появился на свет 4 января. Но в каком году? Исследователи называют самые разные годы рождения — 1790, 1792, 1793, 1794 и 1795 гг. Сам Грибоедов, став взрослым, указывал своим годом рождения 1790 год. Почему?... На его памятнике будет стоять год рождения 1795-й.</a:t>
            </a: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9D72B2F-4AAF-4850-9DA4-73C24426C9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638" y="2393657"/>
            <a:ext cx="4754562" cy="316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8497B-1378-4DD9-82FC-2221A2275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252525"/>
                </a:solidFill>
                <a:effectLst/>
                <a:latin typeface="system-ui"/>
              </a:rPr>
              <a:t>Загадка вторая. Образование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871227A-D072-4E1B-B976-B2023E68BC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0374" y="1690688"/>
            <a:ext cx="2449642" cy="4351338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BE2CF61E-BFBF-4CF5-8663-D211A84E5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32135" y="1825625"/>
            <a:ext cx="7121665" cy="4351338"/>
          </a:xfrm>
        </p:spPr>
        <p:txBody>
          <a:bodyPr>
            <a:normAutofit fontScale="92500"/>
          </a:bodyPr>
          <a:lstStyle/>
          <a:p>
            <a:pPr algn="just"/>
            <a:r>
              <a:rPr lang="ru-RU" b="0" i="0" dirty="0">
                <a:solidFill>
                  <a:srgbClr val="252525"/>
                </a:solidFill>
                <a:effectLst/>
              </a:rPr>
              <a:t>Первоначальное образование Грибоедов получил дома, сначала под руководством матери, женщины очень просвещенной, а потом под наблюдением иностранцев-гувернеров, в том числе гувернера-немца И.-Б. </a:t>
            </a:r>
            <a:r>
              <a:rPr lang="ru-RU" b="0" i="0" dirty="0" err="1">
                <a:solidFill>
                  <a:srgbClr val="252525"/>
                </a:solidFill>
                <a:effectLst/>
              </a:rPr>
              <a:t>Петрозилиуса</a:t>
            </a:r>
            <a:r>
              <a:rPr lang="ru-RU" b="0" i="0" dirty="0">
                <a:solidFill>
                  <a:srgbClr val="252525"/>
                </a:solidFill>
                <a:effectLst/>
              </a:rPr>
              <a:t>.</a:t>
            </a:r>
          </a:p>
          <a:p>
            <a:pPr algn="just"/>
            <a:r>
              <a:rPr lang="ru-RU" b="0" i="0" dirty="0">
                <a:solidFill>
                  <a:srgbClr val="252525"/>
                </a:solidFill>
                <a:effectLst/>
              </a:rPr>
              <a:t>Грибоедов свободно владел французским, немецким, английским и итальянским языками,</a:t>
            </a:r>
            <a:r>
              <a:rPr lang="ru-RU" b="0" i="0" dirty="0">
                <a:solidFill>
                  <a:srgbClr val="212121"/>
                </a:solidFill>
                <a:effectLst/>
              </a:rPr>
              <a:t> а также понимал древнегреческий язык и латынь. </a:t>
            </a:r>
          </a:p>
          <a:p>
            <a:pPr algn="just"/>
            <a:r>
              <a:rPr lang="ru-RU" dirty="0">
                <a:solidFill>
                  <a:srgbClr val="212121"/>
                </a:solidFill>
              </a:rPr>
              <a:t>В 11 лет поступил в императорский Московский университет.</a:t>
            </a:r>
            <a:endParaRPr lang="ru-RU" b="0" i="0" dirty="0">
              <a:solidFill>
                <a:srgbClr val="252525"/>
              </a:solidFill>
              <a:effectLst/>
            </a:endParaRPr>
          </a:p>
          <a:p>
            <a:pPr algn="just"/>
            <a:r>
              <a:rPr lang="ru-RU" b="0" i="0" dirty="0">
                <a:solidFill>
                  <a:srgbClr val="252525"/>
                </a:solidFill>
                <a:effectLst/>
              </a:rPr>
              <a:t>Получив разностороннее образование, Александр начал сочинять стихи, по большей части эпиграммы и сатирические произведения. К сожалению, эти произведения не дошли до нас.</a:t>
            </a:r>
            <a:r>
              <a:rPr lang="ru-RU" b="0" i="0" dirty="0">
                <a:solidFill>
                  <a:srgbClr val="212121"/>
                </a:solidFill>
                <a:effectLst/>
              </a:rPr>
              <a:t> Из-под его пера выходит пародия на трагедию «Дмитрий Донской» — стихотворение «Дмитрий </a:t>
            </a:r>
            <a:r>
              <a:rPr lang="ru-RU" b="0" i="0" dirty="0" err="1">
                <a:solidFill>
                  <a:srgbClr val="212121"/>
                </a:solidFill>
                <a:effectLst/>
              </a:rPr>
              <a:t>Дрянской</a:t>
            </a:r>
            <a:r>
              <a:rPr lang="ru-RU" b="0" i="0" dirty="0">
                <a:solidFill>
                  <a:srgbClr val="212121"/>
                </a:solidFill>
                <a:effectLst/>
              </a:rPr>
              <a:t>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5261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EC38B90-45FD-4FE8-BBCF-5185591AA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252525"/>
                </a:solidFill>
                <a:effectLst/>
                <a:latin typeface="system-ui"/>
              </a:rPr>
              <a:t>Загадка третья. На военной службе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9E565E-D2E9-4EC9-93A9-D97C20C78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452724" cy="4351338"/>
          </a:xfrm>
        </p:spPr>
        <p:txBody>
          <a:bodyPr>
            <a:normAutofit/>
          </a:bodyPr>
          <a:lstStyle/>
          <a:p>
            <a:r>
              <a:rPr lang="ru-RU" b="0" i="0" dirty="0">
                <a:solidFill>
                  <a:srgbClr val="252525"/>
                </a:solidFill>
                <a:effectLst/>
                <a:latin typeface="system-ui"/>
              </a:rPr>
              <a:t>В июле 1812 года Грибоедов, не поставив в известность свою мать, решает поступить на военную службу и становится корнетом Московского гусарского полка. Полк был отправлен в Казань для подготовки и укомплектования, но в сентябре Грибоедов заболел и остался во Владимире. Достоверных сведений о том, чем болел корнет и почему он так долго не возвращался в полк, нет (возможно, вмешалась его мать?). Но, еще летом 1813 г. он жил во Владимире с матерью и сестрой, которые покинули Москву во время приближения к ней французской армии.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DDA8718-6F88-41A6-BA8B-54D48BE799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45965" y="1730881"/>
            <a:ext cx="3107835" cy="4351338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30802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CE44A-7D2A-4631-9A2E-8D3C0A144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0" dirty="0">
                <a:solidFill>
                  <a:srgbClr val="252525"/>
                </a:solidFill>
                <a:effectLst/>
                <a:latin typeface="system-ui"/>
              </a:rPr>
              <a:t>Загадка четвёртая. Любовь и смерть «Персидского странника»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518EC58-89F8-4911-B38F-0E3BD61906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1399" y="2205456"/>
            <a:ext cx="5181600" cy="2778025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573CFD9C-CF69-49F3-BFE9-07DD581C7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42370" y="1825625"/>
            <a:ext cx="5811430" cy="4351338"/>
          </a:xfrm>
        </p:spPr>
        <p:txBody>
          <a:bodyPr>
            <a:normAutofit fontScale="92500"/>
          </a:bodyPr>
          <a:lstStyle/>
          <a:p>
            <a:pPr algn="just"/>
            <a:r>
              <a:rPr lang="ru-RU" b="0" i="0" dirty="0">
                <a:solidFill>
                  <a:srgbClr val="252525"/>
                </a:solidFill>
                <a:effectLst/>
                <a:latin typeface="system-ui"/>
              </a:rPr>
              <a:t>Август 1828 года. Дочь старого приятеля Грибоедова, генерал-майора А. Г. Чавчавадзе, не достигшая еще 16 лет княжна Нина Чавчавадзе, которую он знал девочкой и с которой часто музицировал, очаровала его своей прелестью. Грибоедов сделал ей предложение и получил согласие сначала невесты и ее матери, а потом и отца. Нина была моложе Грибоедова на семнадцать с половиной лет. Она выделялась своими недюжинными способностями и уже славилась в Тифлисе как блестящая красавица.</a:t>
            </a:r>
          </a:p>
          <a:p>
            <a:r>
              <a:rPr lang="ru-RU" b="0" i="0" dirty="0">
                <a:solidFill>
                  <a:srgbClr val="252525"/>
                </a:solidFill>
                <a:effectLst/>
                <a:latin typeface="system-ui"/>
              </a:rPr>
              <a:t>Всего через две недели после свадьбы молодожены выезжают вместе с посольством в Персию, где Нина Грибоедова останется в Тавризе (ныне Тебриз), а Александр Грибоедов отправится в Тегеран добиваться от Персии выполнения условий </a:t>
            </a:r>
            <a:r>
              <a:rPr lang="ru-RU" b="0" i="0" dirty="0" err="1">
                <a:solidFill>
                  <a:srgbClr val="252525"/>
                </a:solidFill>
                <a:effectLst/>
                <a:latin typeface="system-ui"/>
              </a:rPr>
              <a:t>Туркманчайского</a:t>
            </a:r>
            <a:r>
              <a:rPr lang="ru-RU" b="0" i="0" dirty="0">
                <a:solidFill>
                  <a:srgbClr val="252525"/>
                </a:solidFill>
                <a:effectLst/>
                <a:latin typeface="system-ui"/>
              </a:rPr>
              <a:t> договора.</a:t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6253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5B428-B7F1-40CE-A33E-99B408331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«Ум и дела твои бессмертны…»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ED3F8C-18D4-4093-86C7-E46846AA59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789" y="1728316"/>
            <a:ext cx="5724211" cy="412384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0" i="0" dirty="0">
                <a:solidFill>
                  <a:srgbClr val="252525"/>
                </a:solidFill>
                <a:effectLst/>
                <a:latin typeface="system-ui"/>
              </a:rPr>
              <a:t>В день трагедии, 30 января 1829 г., базар Тегерана был закрыт (представьте себе, что значит закрыть огромный базар — центр жизни города!), и с самого утра народ стал собираться в главной мечети, где прозвучали призывы идти в дом русского посланника и убить его. Разъяренная толпа, озверевшие фанатики ворвались на территорию русского посольства и буквально растерзали тех, кто там был. Грибоедов и члены посольства, немногочисленная охрана пытались обороняться, но силы были неравны. Лишь спустя несколько месяцев в Россию стали доходить слухи о том, что русское посольство в Тегеране разгромлено разъяренной толпой.</a:t>
            </a:r>
          </a:p>
          <a:p>
            <a:pPr algn="just"/>
            <a:r>
              <a:rPr lang="ru-RU" b="0" i="0" dirty="0">
                <a:solidFill>
                  <a:srgbClr val="252525"/>
                </a:solidFill>
                <a:effectLst/>
                <a:latin typeface="system-ui"/>
              </a:rPr>
              <a:t>В июле 1829 года останки Грибоедова успокоились в Тифлисе, в монастыре Святого Давида.</a:t>
            </a: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2AF5FF7-FB6E-4485-94BD-AD0E82A82D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638" y="2194521"/>
            <a:ext cx="4754562" cy="3565921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92825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FB70D-3F01-4136-8E25-74599102F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i="0" dirty="0">
                <a:solidFill>
                  <a:srgbClr val="252525"/>
                </a:solidFill>
                <a:effectLst/>
                <a:latin typeface="system-ui"/>
              </a:rPr>
              <a:t>Кому была выгодна гибель Грибоедова? 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610CDBB-5190-4888-9463-A80BE696EB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74346"/>
            <a:ext cx="4434435" cy="4406587"/>
          </a:xfrm>
          <a:ln w="38100">
            <a:solidFill>
              <a:schemeClr val="bg2">
                <a:lumMod val="50000"/>
              </a:schemeClr>
            </a:solidFill>
          </a:ln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423E34DD-C551-4A47-B283-C89C7414B7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ru-RU" b="0" i="0" dirty="0">
                <a:solidFill>
                  <a:srgbClr val="252525"/>
                </a:solidFill>
                <a:effectLst/>
                <a:latin typeface="system-ui"/>
              </a:rPr>
              <a:t>Однозначного ответа нет, интересы нескольких стран — Англии, Турции, Персии и России сплелись здесь в тугой узел. Борьба за власть между претендентами на персидский престол тоже внесла свою лепту в эту трагическую и загадочную историю. Собственно, это был политический детектив, участники которого были абсолютно не заинтересованы в поисках виновного, а потому позволили многим уликам бесследно исчезнуть.</a:t>
            </a:r>
          </a:p>
          <a:p>
            <a:pPr algn="just"/>
            <a:r>
              <a:rPr lang="ru-RU" b="0" i="0" dirty="0">
                <a:solidFill>
                  <a:srgbClr val="252525"/>
                </a:solidFill>
                <a:effectLst/>
                <a:latin typeface="system-ui"/>
              </a:rPr>
              <a:t>Россия потеряла великого поэта, дипломата, драматурга, музыканта, экономиста, государственного деятеля. Он мечтал посвятить себя поэзии, побывать в Европе, воплотить в жизнь свой проект по экономическому и социально-политическому преобразованию Закавказья, составленный им вместе с П. Д. </a:t>
            </a:r>
            <a:r>
              <a:rPr lang="ru-RU" b="0" i="0" dirty="0" err="1">
                <a:solidFill>
                  <a:srgbClr val="252525"/>
                </a:solidFill>
                <a:effectLst/>
                <a:latin typeface="system-ui"/>
              </a:rPr>
              <a:t>Завелейским</a:t>
            </a:r>
            <a:r>
              <a:rPr lang="ru-RU" b="0" i="0" dirty="0">
                <a:solidFill>
                  <a:srgbClr val="252525"/>
                </a:solidFill>
                <a:effectLst/>
                <a:latin typeface="system-ui"/>
              </a:rPr>
              <a:t>, тифлисским губернатором.</a:t>
            </a:r>
          </a:p>
          <a:p>
            <a:pPr algn="just"/>
            <a:r>
              <a:rPr lang="ru-RU" b="0" i="0" dirty="0">
                <a:solidFill>
                  <a:srgbClr val="252525"/>
                </a:solidFill>
                <a:effectLst/>
                <a:latin typeface="system-ui"/>
              </a:rPr>
              <a:t>Но смерть «персидского странника» была совсем не напрасной: после тегеранской трагедии 1829 г. народы России и Персии больше никогда не воевали друг с другом и даже, наоборот, не раз выступали союзниками.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5300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C2A6D-CF97-4D37-B48B-C53507355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252525"/>
                </a:solidFill>
                <a:effectLst/>
                <a:latin typeface="system-ui"/>
              </a:rPr>
              <a:t>«Персидский странник». Вещий сон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0CB94E-D128-4BF0-8403-D5AC79D8E9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997" y="1627833"/>
            <a:ext cx="6209882" cy="4587573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b="0" i="0" dirty="0">
                <a:solidFill>
                  <a:srgbClr val="252525"/>
                </a:solidFill>
                <a:effectLst/>
                <a:latin typeface="system-ui"/>
              </a:rPr>
              <a:t>11 июля 1818 г. по повелению императора Александра I Грибоедов был назначен секретарем, то есть фактически заместителем, при русском поверенном в Персии С. И. </a:t>
            </a:r>
            <a:r>
              <a:rPr lang="ru-RU" b="0" i="0" dirty="0" err="1">
                <a:solidFill>
                  <a:srgbClr val="252525"/>
                </a:solidFill>
                <a:effectLst/>
                <a:latin typeface="system-ui"/>
              </a:rPr>
              <a:t>Мазаровиче</a:t>
            </a:r>
            <a:r>
              <a:rPr lang="ru-RU" b="0" i="0" dirty="0">
                <a:solidFill>
                  <a:srgbClr val="252525"/>
                </a:solidFill>
                <a:effectLst/>
                <a:latin typeface="system-ui"/>
              </a:rPr>
              <a:t>.</a:t>
            </a:r>
          </a:p>
          <a:p>
            <a:pPr algn="just"/>
            <a:r>
              <a:rPr lang="ru-RU" b="0" i="0" dirty="0">
                <a:solidFill>
                  <a:srgbClr val="252525"/>
                </a:solidFill>
                <a:effectLst/>
                <a:latin typeface="system-ui"/>
              </a:rPr>
              <a:t>В сентябре 1818 г. поэт отправился из Москвы к месту службы в Персию через Тифлис, в котором остановился на 4 месяца, затем продолжил путь в Персию, и сразу же испытал на себе все тяжести и одновременно прелести странствий того времени, которые он кратко описал в своих обращенных к другу Бегичеву «Путевых заметках» — конспективных набросках, которые позже поэт намеревался развернуть в подробные рассказы. Как жаль, что этого ему сделать так и не удалось! Грибоедов первым в русской литературе обратился к теме Кавказа и Востока: до произведений А. А. Бестужева-Марлинского, А. С. Пушкина, М. Ю. Лермонтова было еще далеко.</a:t>
            </a:r>
          </a:p>
          <a:p>
            <a:pPr algn="just"/>
            <a:r>
              <a:rPr lang="ru-RU" b="0" i="0" dirty="0">
                <a:solidFill>
                  <a:srgbClr val="252525"/>
                </a:solidFill>
                <a:effectLst/>
                <a:latin typeface="system-ui"/>
              </a:rPr>
              <a:t>Здесь же, в Персии, благодаря вещему сну, поэт сделал свой первый шаг к бессмертию — созданию комедии «Горе от ума». Грибоедову приснилось, что он рассказывает своим друзьям план придуманной им комедии и даже читает некоторые места из нее. Проснувшись, поэт записал план комедии и несколько сцен первого акта. Позже, в 1822 году, находясь в Тифлисе, поэт закончит прославившую его на века комедию «Горе от ума».</a:t>
            </a: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272EF04-BA85-442A-91A7-81659E66A8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26586" y="2093390"/>
            <a:ext cx="4567113" cy="3748087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751560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68</TotalTime>
  <Words>976</Words>
  <Application>Microsoft Office PowerPoint</Application>
  <PresentationFormat>Широкоэкранный</PresentationFormat>
  <Paragraphs>26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Century Gothic</vt:lpstr>
      <vt:lpstr>Garamond</vt:lpstr>
      <vt:lpstr>system-ui</vt:lpstr>
      <vt:lpstr>Савон</vt:lpstr>
      <vt:lpstr>Тайны жизни и смерти</vt:lpstr>
      <vt:lpstr>Загадка первая. Происхождение</vt:lpstr>
      <vt:lpstr>Загадка вторая. Образование</vt:lpstr>
      <vt:lpstr>Загадка третья. На военной службе</vt:lpstr>
      <vt:lpstr>Загадка четвёртая. Любовь и смерть «Персидского странника»</vt:lpstr>
      <vt:lpstr>«Ум и дела твои бессмертны…»</vt:lpstr>
      <vt:lpstr>Кому была выгодна гибель Грибоедова? </vt:lpstr>
      <vt:lpstr>«Персидский странник». Вещий сон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Тайны жизни и смерти</dc:title>
  <dc:creator>Владелец</dc:creator>
  <cp:lastModifiedBy>Владелец</cp:lastModifiedBy>
  <cp:revision>8</cp:revision>
  <dcterms:created xsi:type="dcterms:W3CDTF">2025-01-10T10:57:14Z</dcterms:created>
  <dcterms:modified xsi:type="dcterms:W3CDTF">2025-01-13T07:59:03Z</dcterms:modified>
</cp:coreProperties>
</file>