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58" r:id="rId5"/>
    <p:sldId id="260" r:id="rId6"/>
    <p:sldId id="261" r:id="rId7"/>
    <p:sldId id="262" r:id="rId8"/>
    <p:sldId id="263" r:id="rId9"/>
    <p:sldId id="264" r:id="rId10"/>
    <p:sldId id="266" r:id="rId11"/>
    <p:sldId id="265" r:id="rId12"/>
    <p:sldId id="267"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6" d="100"/>
          <a:sy n="116" d="100"/>
        </p:scale>
        <p:origin x="2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ru-RU"/>
              <a:t>Образец заголовка</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66AB5852-19C4-400B-BF30-8E5FB5750943}" type="datetimeFigureOut">
              <a:rPr lang="ru-RU" smtClean="0"/>
              <a:t>03.06.2024</a:t>
            </a:fld>
            <a:endParaRPr lang="ru-RU"/>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ru-RU"/>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5B4BD712-477A-4B70-9867-FCF86BFF628C}" type="slidenum">
              <a:rPr lang="ru-RU" smtClean="0"/>
              <a:t>‹#›</a:t>
            </a:fld>
            <a:endParaRPr lang="ru-RU"/>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051400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6AB5852-19C4-400B-BF30-8E5FB5750943}"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B4BD712-477A-4B70-9867-FCF86BFF628C}" type="slidenum">
              <a:rPr lang="ru-RU" smtClean="0"/>
              <a:t>‹#›</a:t>
            </a:fld>
            <a:endParaRPr lang="ru-RU"/>
          </a:p>
        </p:txBody>
      </p:sp>
    </p:spTree>
    <p:extLst>
      <p:ext uri="{BB962C8B-B14F-4D97-AF65-F5344CB8AC3E}">
        <p14:creationId xmlns:p14="http://schemas.microsoft.com/office/powerpoint/2010/main" val="885288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6AB5852-19C4-400B-BF30-8E5FB5750943}"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B4BD712-477A-4B70-9867-FCF86BFF628C}" type="slidenum">
              <a:rPr lang="ru-RU" smtClean="0"/>
              <a:t>‹#›</a:t>
            </a:fld>
            <a:endParaRPr lang="ru-RU"/>
          </a:p>
        </p:txBody>
      </p:sp>
    </p:spTree>
    <p:extLst>
      <p:ext uri="{BB962C8B-B14F-4D97-AF65-F5344CB8AC3E}">
        <p14:creationId xmlns:p14="http://schemas.microsoft.com/office/powerpoint/2010/main" val="3270386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6AB5852-19C4-400B-BF30-8E5FB5750943}" type="datetimeFigureOut">
              <a:rPr lang="ru-RU" smtClean="0"/>
              <a:t>03.06.2024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B4BD712-477A-4B70-9867-FCF86BFF628C}" type="slidenum">
              <a:rPr lang="ru-RU" smtClean="0"/>
              <a:t>‹#›</a:t>
            </a:fld>
            <a:endParaRPr lang="ru-RU"/>
          </a:p>
        </p:txBody>
      </p:sp>
    </p:spTree>
    <p:extLst>
      <p:ext uri="{BB962C8B-B14F-4D97-AF65-F5344CB8AC3E}">
        <p14:creationId xmlns:p14="http://schemas.microsoft.com/office/powerpoint/2010/main" val="717976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66AB5852-19C4-400B-BF30-8E5FB5750943}" type="datetimeFigureOut">
              <a:rPr lang="ru-RU" smtClean="0"/>
              <a:t>03.06.2024</a:t>
            </a:fld>
            <a:endParaRPr lang="ru-RU"/>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ru-RU"/>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5B4BD712-477A-4B70-9867-FCF86BFF628C}" type="slidenum">
              <a:rPr lang="ru-RU" smtClean="0"/>
              <a:t>‹#›</a:t>
            </a:fld>
            <a:endParaRPr lang="ru-RU"/>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314872786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66AB5852-19C4-400B-BF30-8E5FB5750943}" type="datetimeFigureOut">
              <a:rPr lang="ru-RU" smtClean="0"/>
              <a:t>03.06.2024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B4BD712-477A-4B70-9867-FCF86BFF628C}" type="slidenum">
              <a:rPr lang="ru-RU" smtClean="0"/>
              <a:t>‹#›</a:t>
            </a:fld>
            <a:endParaRPr lang="ru-RU"/>
          </a:p>
        </p:txBody>
      </p:sp>
    </p:spTree>
    <p:extLst>
      <p:ext uri="{BB962C8B-B14F-4D97-AF65-F5344CB8AC3E}">
        <p14:creationId xmlns:p14="http://schemas.microsoft.com/office/powerpoint/2010/main" val="419876244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ru-RU"/>
              <a:t>Образец заголовка</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257300" y="2909102"/>
            <a:ext cx="4800600" cy="299639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633864" y="2909102"/>
            <a:ext cx="4800600" cy="299639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66AB5852-19C4-400B-BF30-8E5FB5750943}" type="datetimeFigureOut">
              <a:rPr lang="ru-RU" smtClean="0"/>
              <a:t>03.06.2024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B4BD712-477A-4B70-9867-FCF86BFF628C}" type="slidenum">
              <a:rPr lang="ru-RU" smtClean="0"/>
              <a:t>‹#›</a:t>
            </a:fld>
            <a:endParaRPr lang="ru-RU"/>
          </a:p>
        </p:txBody>
      </p:sp>
    </p:spTree>
    <p:extLst>
      <p:ext uri="{BB962C8B-B14F-4D97-AF65-F5344CB8AC3E}">
        <p14:creationId xmlns:p14="http://schemas.microsoft.com/office/powerpoint/2010/main" val="165279804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66AB5852-19C4-400B-BF30-8E5FB5750943}" type="datetimeFigureOut">
              <a:rPr lang="ru-RU" smtClean="0"/>
              <a:t>03.06.2024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B4BD712-477A-4B70-9867-FCF86BFF628C}" type="slidenum">
              <a:rPr lang="ru-RU" smtClean="0"/>
              <a:t>‹#›</a:t>
            </a:fld>
            <a:endParaRPr lang="ru-RU"/>
          </a:p>
        </p:txBody>
      </p:sp>
    </p:spTree>
    <p:extLst>
      <p:ext uri="{BB962C8B-B14F-4D97-AF65-F5344CB8AC3E}">
        <p14:creationId xmlns:p14="http://schemas.microsoft.com/office/powerpoint/2010/main" val="204448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AB5852-19C4-400B-BF30-8E5FB5750943}" type="datetimeFigureOut">
              <a:rPr lang="ru-RU" smtClean="0"/>
              <a:t>03.06.2024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B4BD712-477A-4B70-9867-FCF86BFF628C}" type="slidenum">
              <a:rPr lang="ru-RU" smtClean="0"/>
              <a:t>‹#›</a:t>
            </a:fld>
            <a:endParaRPr lang="ru-RU"/>
          </a:p>
        </p:txBody>
      </p:sp>
    </p:spTree>
    <p:extLst>
      <p:ext uri="{BB962C8B-B14F-4D97-AF65-F5344CB8AC3E}">
        <p14:creationId xmlns:p14="http://schemas.microsoft.com/office/powerpoint/2010/main" val="3851500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ru-RU"/>
              <a:t>Образец заголовка</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65051" y="6375679"/>
            <a:ext cx="1233355" cy="348462"/>
          </a:xfrm>
        </p:spPr>
        <p:txBody>
          <a:bodyPr/>
          <a:lstStyle/>
          <a:p>
            <a:fld id="{66AB5852-19C4-400B-BF30-8E5FB5750943}" type="datetimeFigureOut">
              <a:rPr lang="ru-RU" smtClean="0"/>
              <a:t>03.06.2024</a:t>
            </a:fld>
            <a:endParaRPr lang="ru-RU"/>
          </a:p>
        </p:txBody>
      </p:sp>
      <p:sp>
        <p:nvSpPr>
          <p:cNvPr id="6" name="Footer Placeholder 5"/>
          <p:cNvSpPr>
            <a:spLocks noGrp="1"/>
          </p:cNvSpPr>
          <p:nvPr>
            <p:ph type="ftr" sz="quarter" idx="11"/>
          </p:nvPr>
        </p:nvSpPr>
        <p:spPr>
          <a:xfrm>
            <a:off x="2103620" y="6375679"/>
            <a:ext cx="3482179" cy="345796"/>
          </a:xfrm>
        </p:spPr>
        <p:txBody>
          <a:bodyPr/>
          <a:lstStyle/>
          <a:p>
            <a:endParaRPr lang="ru-RU"/>
          </a:p>
        </p:txBody>
      </p:sp>
      <p:sp>
        <p:nvSpPr>
          <p:cNvPr id="7" name="Slide Number Placeholder 6"/>
          <p:cNvSpPr>
            <a:spLocks noGrp="1"/>
          </p:cNvSpPr>
          <p:nvPr>
            <p:ph type="sldNum" sz="quarter" idx="12"/>
          </p:nvPr>
        </p:nvSpPr>
        <p:spPr>
          <a:xfrm>
            <a:off x="5691014" y="6375679"/>
            <a:ext cx="1232456" cy="345796"/>
          </a:xfrm>
        </p:spPr>
        <p:txBody>
          <a:bodyPr/>
          <a:lstStyle/>
          <a:p>
            <a:fld id="{5B4BD712-477A-4B70-9867-FCF86BFF628C}" type="slidenum">
              <a:rPr lang="ru-RU" smtClean="0"/>
              <a:t>‹#›</a:t>
            </a:fld>
            <a:endParaRPr lang="ru-RU"/>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83996988"/>
      </p:ext>
    </p:extLst>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ru-RU"/>
              <a:t>Образец заголовка</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65950" y="6375679"/>
            <a:ext cx="1232456" cy="348462"/>
          </a:xfrm>
        </p:spPr>
        <p:txBody>
          <a:bodyPr/>
          <a:lstStyle/>
          <a:p>
            <a:fld id="{66AB5852-19C4-400B-BF30-8E5FB5750943}" type="datetimeFigureOut">
              <a:rPr lang="ru-RU" smtClean="0"/>
              <a:t>03.06.2024</a:t>
            </a:fld>
            <a:endParaRPr lang="ru-RU"/>
          </a:p>
        </p:txBody>
      </p:sp>
      <p:sp>
        <p:nvSpPr>
          <p:cNvPr id="6" name="Footer Placeholder 5"/>
          <p:cNvSpPr>
            <a:spLocks noGrp="1"/>
          </p:cNvSpPr>
          <p:nvPr>
            <p:ph type="ftr" sz="quarter" idx="11"/>
          </p:nvPr>
        </p:nvSpPr>
        <p:spPr>
          <a:xfrm>
            <a:off x="2103621" y="6375679"/>
            <a:ext cx="3482178" cy="345796"/>
          </a:xfrm>
        </p:spPr>
        <p:txBody>
          <a:bodyPr/>
          <a:lstStyle/>
          <a:p>
            <a:endParaRPr lang="ru-RU"/>
          </a:p>
        </p:txBody>
      </p:sp>
      <p:sp>
        <p:nvSpPr>
          <p:cNvPr id="7" name="Slide Number Placeholder 6"/>
          <p:cNvSpPr>
            <a:spLocks noGrp="1"/>
          </p:cNvSpPr>
          <p:nvPr>
            <p:ph type="sldNum" sz="quarter" idx="12"/>
          </p:nvPr>
        </p:nvSpPr>
        <p:spPr>
          <a:xfrm>
            <a:off x="5687568" y="6375679"/>
            <a:ext cx="1234440" cy="345796"/>
          </a:xfrm>
        </p:spPr>
        <p:txBody>
          <a:bodyPr/>
          <a:lstStyle/>
          <a:p>
            <a:fld id="{5B4BD712-477A-4B70-9867-FCF86BFF628C}" type="slidenum">
              <a:rPr lang="ru-RU" smtClean="0"/>
              <a:t>‹#›</a:t>
            </a:fld>
            <a:endParaRPr lang="ru-RU"/>
          </a:p>
        </p:txBody>
      </p:sp>
    </p:spTree>
    <p:extLst>
      <p:ext uri="{BB962C8B-B14F-4D97-AF65-F5344CB8AC3E}">
        <p14:creationId xmlns:p14="http://schemas.microsoft.com/office/powerpoint/2010/main" val="1595172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66AB5852-19C4-400B-BF30-8E5FB5750943}" type="datetimeFigureOut">
              <a:rPr lang="ru-RU" smtClean="0"/>
              <a:t>03.06.2024</a:t>
            </a:fld>
            <a:endParaRPr lang="ru-RU"/>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ru-RU"/>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5B4BD712-477A-4B70-9867-FCF86BFF628C}" type="slidenum">
              <a:rPr lang="ru-RU" smtClean="0"/>
              <a:t>‹#›</a:t>
            </a:fld>
            <a:endParaRPr lang="ru-RU"/>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472091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culture.ru/materials/165887/dekabrist-bez-dekabrya-5-amplua-petra-vyazemskogo"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737846F-54C5-4A63-AA17-7BFEF563BD29}"/>
              </a:ext>
            </a:extLst>
          </p:cNvPr>
          <p:cNvSpPr>
            <a:spLocks noGrp="1"/>
          </p:cNvSpPr>
          <p:nvPr>
            <p:ph type="ctrTitle"/>
          </p:nvPr>
        </p:nvSpPr>
        <p:spPr/>
        <p:txBody>
          <a:bodyPr/>
          <a:lstStyle/>
          <a:p>
            <a:endParaRPr lang="ru-RU" dirty="0"/>
          </a:p>
        </p:txBody>
      </p:sp>
      <p:sp>
        <p:nvSpPr>
          <p:cNvPr id="3" name="Подзаголовок 2">
            <a:extLst>
              <a:ext uri="{FF2B5EF4-FFF2-40B4-BE49-F238E27FC236}">
                <a16:creationId xmlns:a16="http://schemas.microsoft.com/office/drawing/2014/main" id="{A4B210E4-CA9C-41DC-A149-47DDE7E1166D}"/>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a16="http://schemas.microsoft.com/office/drawing/2014/main" id="{58F1FB4F-B61F-40BA-9C1A-82F3B79651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605" y="304800"/>
            <a:ext cx="10733336" cy="6037501"/>
          </a:xfrm>
          <a:prstGeom prst="rect">
            <a:avLst/>
          </a:prstGeom>
        </p:spPr>
      </p:pic>
    </p:spTree>
    <p:extLst>
      <p:ext uri="{BB962C8B-B14F-4D97-AF65-F5344CB8AC3E}">
        <p14:creationId xmlns:p14="http://schemas.microsoft.com/office/powerpoint/2010/main" val="1562466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8B315CC7-C618-4A06-AD2D-0B23F0C2119C}"/>
              </a:ext>
            </a:extLst>
          </p:cNvPr>
          <p:cNvSpPr>
            <a:spLocks noGrp="1"/>
          </p:cNvSpPr>
          <p:nvPr>
            <p:ph idx="1"/>
          </p:nvPr>
        </p:nvSpPr>
        <p:spPr>
          <a:xfrm>
            <a:off x="1243914" y="848497"/>
            <a:ext cx="10186085" cy="5031096"/>
          </a:xfrm>
        </p:spPr>
        <p:txBody>
          <a:bodyPr/>
          <a:lstStyle/>
          <a:p>
            <a:r>
              <a:rPr lang="ru-RU" b="0" i="0" dirty="0">
                <a:solidFill>
                  <a:srgbClr val="343B4C"/>
                </a:solidFill>
                <a:effectLst/>
                <a:latin typeface="Manrope"/>
              </a:rPr>
              <a:t>Через несколько месяцев после возвращения – в 1831 году – состоялась свадьба. В том же году он поступил на службу в качестве историографа, чтобы писать «Историю Петра», правда его больше увлекла история Пугачева. В 1833 году ему пожаловали придворное звание камер-юнкера, Пушкин воспринял это как оскорбление, ведь он был уже не молод для такого звания, но оно давало ему право посещать придворные балы, где он нередко появлялся с женой Натальей. У них в браке родилось четверо детей, тем не менее Наталья пользовалась большой популярностью, за ней пытались ухаживать многие.</a:t>
            </a:r>
            <a:endParaRPr lang="ru-RU" dirty="0"/>
          </a:p>
        </p:txBody>
      </p:sp>
    </p:spTree>
    <p:extLst>
      <p:ext uri="{BB962C8B-B14F-4D97-AF65-F5344CB8AC3E}">
        <p14:creationId xmlns:p14="http://schemas.microsoft.com/office/powerpoint/2010/main" val="2869440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a:extLst>
              <a:ext uri="{FF2B5EF4-FFF2-40B4-BE49-F238E27FC236}">
                <a16:creationId xmlns:a16="http://schemas.microsoft.com/office/drawing/2014/main" id="{B36CBD7B-047E-491C-9F6E-A3D68700AA9F}"/>
              </a:ext>
            </a:extLst>
          </p:cNvPr>
          <p:cNvPicPr>
            <a:picLocks noGrp="1" noChangeAspect="1"/>
          </p:cNvPicPr>
          <p:nvPr>
            <p:ph idx="1"/>
          </p:nvPr>
        </p:nvPicPr>
        <p:blipFill>
          <a:blip r:embed="rId2"/>
          <a:stretch>
            <a:fillRect/>
          </a:stretch>
        </p:blipFill>
        <p:spPr>
          <a:xfrm>
            <a:off x="1458097" y="143944"/>
            <a:ext cx="8674444" cy="6497362"/>
          </a:xfrm>
          <a:prstGeom prst="rect">
            <a:avLst/>
          </a:prstGeom>
        </p:spPr>
      </p:pic>
    </p:spTree>
    <p:extLst>
      <p:ext uri="{BB962C8B-B14F-4D97-AF65-F5344CB8AC3E}">
        <p14:creationId xmlns:p14="http://schemas.microsoft.com/office/powerpoint/2010/main" val="428358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BF34B68-2332-4751-8A4E-F14E5EDE51A4}"/>
              </a:ext>
            </a:extLst>
          </p:cNvPr>
          <p:cNvSpPr>
            <a:spLocks noGrp="1"/>
          </p:cNvSpPr>
          <p:nvPr>
            <p:ph type="title"/>
          </p:nvPr>
        </p:nvSpPr>
        <p:spPr>
          <a:xfrm>
            <a:off x="840259" y="382385"/>
            <a:ext cx="10659763" cy="960383"/>
          </a:xfrm>
        </p:spPr>
        <p:txBody>
          <a:bodyPr>
            <a:normAutofit fontScale="90000"/>
          </a:bodyPr>
          <a:lstStyle/>
          <a:p>
            <a:r>
              <a:rPr lang="ru-RU" dirty="0"/>
              <a:t>Дуэль с Дантесом и смерть Пушкина</a:t>
            </a:r>
          </a:p>
        </p:txBody>
      </p:sp>
      <p:sp>
        <p:nvSpPr>
          <p:cNvPr id="3" name="Объект 2">
            <a:extLst>
              <a:ext uri="{FF2B5EF4-FFF2-40B4-BE49-F238E27FC236}">
                <a16:creationId xmlns:a16="http://schemas.microsoft.com/office/drawing/2014/main" id="{76ACEEE6-15C1-4C01-A9B1-21B800229145}"/>
              </a:ext>
            </a:extLst>
          </p:cNvPr>
          <p:cNvSpPr>
            <a:spLocks noGrp="1"/>
          </p:cNvSpPr>
          <p:nvPr>
            <p:ph idx="1"/>
          </p:nvPr>
        </p:nvSpPr>
        <p:spPr>
          <a:xfrm>
            <a:off x="947351" y="1342768"/>
            <a:ext cx="2880533" cy="4950940"/>
          </a:xfrm>
        </p:spPr>
        <p:txBody>
          <a:bodyPr>
            <a:normAutofit fontScale="92500" lnSpcReduction="10000"/>
          </a:bodyPr>
          <a:lstStyle/>
          <a:p>
            <a:r>
              <a:rPr lang="ru-RU" b="0" i="0" dirty="0">
                <a:solidFill>
                  <a:srgbClr val="343B4C"/>
                </a:solidFill>
                <a:effectLst/>
                <a:latin typeface="Manrope"/>
              </a:rPr>
              <a:t>Одним из таких поклонников стал Жорж Дантес. До Пушкина доходили самые гнусные слухи, и поэту не оставалось ничего кроме того, чтобы вызвать Дантеса на дуэль. Они встретились на Черной речке 8 февраля 1837 года. В той дуэли Пушкин получил смертельное ранение, и 10 февраля поэта не стало.</a:t>
            </a:r>
            <a:endParaRPr lang="ru-RU" dirty="0"/>
          </a:p>
        </p:txBody>
      </p:sp>
      <p:pic>
        <p:nvPicPr>
          <p:cNvPr id="4" name="Рисунок 3">
            <a:extLst>
              <a:ext uri="{FF2B5EF4-FFF2-40B4-BE49-F238E27FC236}">
                <a16:creationId xmlns:a16="http://schemas.microsoft.com/office/drawing/2014/main" id="{A990099B-8A8C-45C3-847E-C01FC8296653}"/>
              </a:ext>
            </a:extLst>
          </p:cNvPr>
          <p:cNvPicPr>
            <a:picLocks noChangeAspect="1"/>
          </p:cNvPicPr>
          <p:nvPr/>
        </p:nvPicPr>
        <p:blipFill>
          <a:blip r:embed="rId2"/>
          <a:stretch>
            <a:fillRect/>
          </a:stretch>
        </p:blipFill>
        <p:spPr>
          <a:xfrm>
            <a:off x="4080547" y="1572982"/>
            <a:ext cx="7419475" cy="4535817"/>
          </a:xfrm>
          <a:prstGeom prst="rect">
            <a:avLst/>
          </a:prstGeom>
        </p:spPr>
      </p:pic>
    </p:spTree>
    <p:extLst>
      <p:ext uri="{BB962C8B-B14F-4D97-AF65-F5344CB8AC3E}">
        <p14:creationId xmlns:p14="http://schemas.microsoft.com/office/powerpoint/2010/main" val="20586067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20C80C-E33F-410C-AD97-DDABE8C43266}"/>
              </a:ext>
            </a:extLst>
          </p:cNvPr>
          <p:cNvSpPr>
            <a:spLocks noGrp="1"/>
          </p:cNvSpPr>
          <p:nvPr>
            <p:ph type="title"/>
          </p:nvPr>
        </p:nvSpPr>
        <p:spPr>
          <a:xfrm>
            <a:off x="955589" y="382385"/>
            <a:ext cx="10474411" cy="886242"/>
          </a:xfrm>
        </p:spPr>
        <p:txBody>
          <a:bodyPr>
            <a:normAutofit fontScale="90000"/>
          </a:bodyPr>
          <a:lstStyle/>
          <a:p>
            <a:r>
              <a:rPr lang="ru-RU" dirty="0"/>
              <a:t>Интересные факты о жизни поэта</a:t>
            </a:r>
          </a:p>
        </p:txBody>
      </p:sp>
      <p:sp>
        <p:nvSpPr>
          <p:cNvPr id="3" name="Объект 2">
            <a:extLst>
              <a:ext uri="{FF2B5EF4-FFF2-40B4-BE49-F238E27FC236}">
                <a16:creationId xmlns:a16="http://schemas.microsoft.com/office/drawing/2014/main" id="{D01FFB26-70FA-4D63-8319-A7D7E5C70477}"/>
              </a:ext>
            </a:extLst>
          </p:cNvPr>
          <p:cNvSpPr>
            <a:spLocks noGrp="1"/>
          </p:cNvSpPr>
          <p:nvPr>
            <p:ph idx="1"/>
          </p:nvPr>
        </p:nvSpPr>
        <p:spPr>
          <a:xfrm>
            <a:off x="955589" y="1371601"/>
            <a:ext cx="10326366" cy="5104014"/>
          </a:xfrm>
        </p:spPr>
        <p:txBody>
          <a:bodyPr>
            <a:noAutofit/>
          </a:bodyPr>
          <a:lstStyle/>
          <a:p>
            <a:r>
              <a:rPr lang="ru-RU" sz="1900" i="0" dirty="0">
                <a:solidFill>
                  <a:schemeClr val="tx1"/>
                </a:solidFill>
                <a:effectLst/>
                <a:latin typeface="Roboto" panose="02000000000000000000" pitchFamily="2" charset="0"/>
                <a:ea typeface="Roboto" panose="02000000000000000000" pitchFamily="2" charset="0"/>
              </a:rPr>
              <a:t>В 4-летнем возрасте будущий поэт едва не погиб под копытами императорского коня.</a:t>
            </a:r>
          </a:p>
          <a:p>
            <a:r>
              <a:rPr lang="ru-RU" sz="1900" i="0" u="none" strike="noStrike" baseline="0" dirty="0">
                <a:solidFill>
                  <a:schemeClr val="tx1"/>
                </a:solidFill>
                <a:latin typeface="Roboto" panose="02000000000000000000" pitchFamily="2" charset="0"/>
                <a:ea typeface="Roboto" panose="02000000000000000000" pitchFamily="2" charset="0"/>
              </a:rPr>
              <a:t>Александр Пушкин родился 26 мая или 6 июня по новому стилю 1799 года и </a:t>
            </a:r>
          </a:p>
          <a:p>
            <a:pPr marL="0" indent="0">
              <a:buNone/>
            </a:pPr>
            <a:r>
              <a:rPr lang="ru-RU" sz="1900" i="0" u="none" strike="noStrike" baseline="0" dirty="0">
                <a:solidFill>
                  <a:schemeClr val="tx1"/>
                </a:solidFill>
                <a:latin typeface="Roboto" panose="02000000000000000000" pitchFamily="2" charset="0"/>
                <a:ea typeface="Roboto" panose="02000000000000000000" pitchFamily="2" charset="0"/>
              </a:rPr>
              <a:t>прожил всего 37 лет. В 1837 году он получил смертельное ранение на дуэли и умер через два дня, 29 января. До своего 38-летия он не дожил 4 месяца. </a:t>
            </a:r>
          </a:p>
          <a:p>
            <a:r>
              <a:rPr lang="ru-RU" sz="1900" i="0" u="none" strike="noStrike" baseline="0" dirty="0">
                <a:solidFill>
                  <a:schemeClr val="tx1"/>
                </a:solidFill>
                <a:latin typeface="Roboto" panose="02000000000000000000" pitchFamily="2" charset="0"/>
                <a:ea typeface="Roboto" panose="02000000000000000000" pitchFamily="2" charset="0"/>
              </a:rPr>
              <a:t>Няню Яковлеву Арину Родионовну Пушкин звал мамой, и, по утверждению близкой подруги семьи Пушкина Анны Керн, «он никого истинно не любил кроме няни своей». Являясь образцом душевной красоты, мудрости, она послужила прекрасным вдохновителем и источником творческих замыслов поэта. По признанию поэта, Арина Родионовна была прототипом «няни Татьяны» из «Евгения Онегина», няни Дубровского, мамки Ксении в «Борисе Годунове», женских образов романа «Арап Петра Великого». Арина Родионовна – «добрая подружка бедной юности моей» – скончалась 70 лет от роду, после недолгой болезни в 1828 году в Петербурге, и похоронена на Смоленском кладбище. В последний раз Пушкин видел няню в Михайловском в 1827 году, за девять месяцев до ее смерти. </a:t>
            </a:r>
            <a:endParaRPr lang="ru-RU" sz="1900" dirty="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308015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4CC3E584-5A16-4F87-BEF8-C18FC7564CC1}"/>
              </a:ext>
            </a:extLst>
          </p:cNvPr>
          <p:cNvSpPr>
            <a:spLocks noGrp="1"/>
          </p:cNvSpPr>
          <p:nvPr>
            <p:ph idx="1"/>
          </p:nvPr>
        </p:nvSpPr>
        <p:spPr>
          <a:xfrm>
            <a:off x="889686" y="362465"/>
            <a:ext cx="10540314" cy="6285470"/>
          </a:xfrm>
        </p:spPr>
        <p:txBody>
          <a:bodyPr>
            <a:normAutofit/>
          </a:bodyPr>
          <a:lstStyle/>
          <a:p>
            <a:r>
              <a:rPr lang="ru-RU" sz="2000" i="0" u="none" strike="noStrike" baseline="0" dirty="0">
                <a:solidFill>
                  <a:srgbClr val="000000"/>
                </a:solidFill>
                <a:latin typeface="Roboto" panose="02000000000000000000" pitchFamily="2" charset="0"/>
                <a:ea typeface="Roboto" panose="02000000000000000000" pitchFamily="2" charset="0"/>
              </a:rPr>
              <a:t>Пушкину нравилось писать сказки до той поры, пока он не прочел Ершовского «Конька-Горбунка». Восхищенный талантом автора, он по-доброму позавидовал ему и решил срочно «переквалифицироваться». Пушкин сам не раз вдохновлял на творчество талантливых современников. Гоголевский «Ревизор», например, родился из просьбы Николаю Васильевичу развлечь его анекдотом или забавной историей. </a:t>
            </a:r>
          </a:p>
          <a:p>
            <a:r>
              <a:rPr lang="ru-RU" sz="2000" i="0" u="none" strike="noStrike" baseline="0" dirty="0">
                <a:solidFill>
                  <a:srgbClr val="000000"/>
                </a:solidFill>
                <a:latin typeface="Roboto" panose="02000000000000000000" pitchFamily="2" charset="0"/>
                <a:ea typeface="Roboto" panose="02000000000000000000" pitchFamily="2" charset="0"/>
              </a:rPr>
              <a:t>Александр Сергеевич был фанатичным книголюбом. Его домашняя библиотека включала более 3500 томов. </a:t>
            </a:r>
          </a:p>
          <a:p>
            <a:r>
              <a:rPr lang="ru-RU" dirty="0">
                <a:solidFill>
                  <a:srgbClr val="000000"/>
                </a:solidFill>
                <a:latin typeface="Roboto" panose="02000000000000000000" pitchFamily="2" charset="0"/>
                <a:ea typeface="Roboto" panose="02000000000000000000" pitchFamily="2" charset="0"/>
              </a:rPr>
              <a:t>Александр Сергеевич еще в лицее пристрастился к фехтованию. </a:t>
            </a:r>
            <a:r>
              <a:rPr lang="ru-RU" dirty="0">
                <a:solidFill>
                  <a:srgbClr val="191B0E"/>
                </a:solidFill>
                <a:latin typeface="Roboto" panose="02000000000000000000" pitchFamily="2" charset="0"/>
                <a:ea typeface="Roboto" panose="02000000000000000000" pitchFamily="2" charset="0"/>
                <a:cs typeface="Times New Roman" panose="02020603050405020304" pitchFamily="18" charset="0"/>
              </a:rPr>
              <a:t>Наставником поэта был знаменитый фехтовальщик Александр </a:t>
            </a:r>
            <a:r>
              <a:rPr lang="ru-RU" dirty="0" err="1">
                <a:solidFill>
                  <a:srgbClr val="191B0E"/>
                </a:solidFill>
                <a:latin typeface="Roboto" panose="02000000000000000000" pitchFamily="2" charset="0"/>
                <a:ea typeface="Roboto" panose="02000000000000000000" pitchFamily="2" charset="0"/>
                <a:cs typeface="Times New Roman" panose="02020603050405020304" pitchFamily="18" charset="0"/>
              </a:rPr>
              <a:t>Вальвиль</a:t>
            </a:r>
            <a:r>
              <a:rPr lang="ru-RU" dirty="0">
                <a:solidFill>
                  <a:srgbClr val="191B0E"/>
                </a:solidFill>
                <a:latin typeface="Roboto" panose="02000000000000000000" pitchFamily="2" charset="0"/>
                <a:ea typeface="Roboto" panose="02000000000000000000" pitchFamily="2" charset="0"/>
                <a:cs typeface="Times New Roman" panose="02020603050405020304" pitchFamily="18" charset="0"/>
              </a:rPr>
              <a:t>, у которого классик считался чуть ли не первым учеником.</a:t>
            </a:r>
          </a:p>
          <a:p>
            <a:pPr marL="180975" marR="0" lvl="0" indent="-180975"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2000" b="0" i="0" u="none" strike="noStrike" kern="1200" cap="none" spc="0" normalizeH="0" baseline="0" noProof="0" dirty="0">
                <a:ln>
                  <a:noFill/>
                </a:ln>
                <a:solidFill>
                  <a:srgbClr val="191B0E"/>
                </a:solidFill>
                <a:effectLst/>
                <a:uLnTx/>
                <a:uFillTx/>
                <a:latin typeface="Roboto" panose="02000000000000000000" pitchFamily="2" charset="0"/>
                <a:ea typeface="Roboto" panose="02000000000000000000" pitchFamily="2" charset="0"/>
                <a:cs typeface="Times New Roman" panose="02020603050405020304" pitchFamily="18" charset="0"/>
              </a:rPr>
              <a:t>В зрелом Пушкин поэт увлекся боксом и стал одним из первых поклонников этого вида спорта в России. Друг поэта </a:t>
            </a:r>
            <a:r>
              <a:rPr kumimoji="0" lang="ru-RU" sz="2000" b="0" i="0" u="sng"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Times New Roman" panose="02020603050405020304" pitchFamily="18" charset="0"/>
                <a:hlinkClick r:id="rId2">
                  <a:extLst>
                    <a:ext uri="{A12FA001-AC4F-418D-AE19-62706E023703}">
                      <ahyp:hlinkClr xmlns:ahyp="http://schemas.microsoft.com/office/drawing/2018/hyperlinkcolor" val="tx"/>
                    </a:ext>
                  </a:extLst>
                </a:hlinkClick>
              </a:rPr>
              <a:t>Петр Вяземский﻿</a:t>
            </a:r>
            <a:r>
              <a:rPr kumimoji="0" lang="ru-RU" sz="2000" b="0" i="0" u="sng"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Times New Roman" panose="02020603050405020304" pitchFamily="18" charset="0"/>
              </a:rPr>
              <a:t> </a:t>
            </a:r>
            <a:r>
              <a:rPr kumimoji="0" lang="ru-RU" sz="2000" b="0" i="0" u="none" strike="noStrike" kern="1200" cap="none" spc="0" normalizeH="0" baseline="0" noProof="0" dirty="0">
                <a:ln>
                  <a:noFill/>
                </a:ln>
                <a:solidFill>
                  <a:srgbClr val="191B0E"/>
                </a:solidFill>
                <a:effectLst/>
                <a:uLnTx/>
                <a:uFillTx/>
                <a:latin typeface="Roboto" panose="02000000000000000000" pitchFamily="2" charset="0"/>
                <a:ea typeface="Roboto" panose="02000000000000000000" pitchFamily="2" charset="0"/>
                <a:cs typeface="Times New Roman" panose="02020603050405020304" pitchFamily="18" charset="0"/>
              </a:rPr>
              <a:t>вспоминал, что именно Пушкин в 1827 году научил его «боксировать по-английски». Историки предполагают, что это увлечение Пушкин перенял от своего кумира, английского поэта лорда Байрона. Тренеров по боксу в начале XIX века в России, не было поэтому исследователи считают, что Пушкин изучал приемы</a:t>
            </a:r>
            <a:r>
              <a:rPr kumimoji="0" lang="en-US" sz="2000" b="0" i="0" u="none" strike="noStrike" kern="1200" cap="none" spc="0" normalizeH="0" baseline="0" noProof="0" dirty="0">
                <a:ln>
                  <a:noFill/>
                </a:ln>
                <a:solidFill>
                  <a:srgbClr val="191B0E"/>
                </a:solidFill>
                <a:effectLst/>
                <a:uLnTx/>
                <a:uFillTx/>
                <a:latin typeface="Roboto" panose="02000000000000000000" pitchFamily="2" charset="0"/>
                <a:ea typeface="Roboto" panose="02000000000000000000" pitchFamily="2" charset="0"/>
                <a:cs typeface="Times New Roman" panose="02020603050405020304" pitchFamily="18" charset="0"/>
              </a:rPr>
              <a:t> </a:t>
            </a:r>
            <a:r>
              <a:rPr kumimoji="0" lang="ru-RU" sz="2000" b="0" i="0" u="none" strike="noStrike" kern="1200" cap="none" spc="0" normalizeH="0" baseline="0" noProof="0" dirty="0">
                <a:ln>
                  <a:noFill/>
                </a:ln>
                <a:solidFill>
                  <a:srgbClr val="191B0E"/>
                </a:solidFill>
                <a:effectLst/>
                <a:uLnTx/>
                <a:uFillTx/>
                <a:latin typeface="Roboto" panose="02000000000000000000" pitchFamily="2" charset="0"/>
                <a:ea typeface="Roboto" panose="02000000000000000000" pitchFamily="2" charset="0"/>
                <a:cs typeface="Times New Roman" panose="02020603050405020304" pitchFamily="18" charset="0"/>
              </a:rPr>
              <a:t>самостоятельно по французским книгам.</a:t>
            </a:r>
          </a:p>
          <a:p>
            <a:endParaRPr lang="ru-RU" dirty="0">
              <a:solidFill>
                <a:srgbClr val="191B0E"/>
              </a:solidFill>
              <a:latin typeface="Roboto" panose="02000000000000000000" pitchFamily="2" charset="0"/>
              <a:ea typeface="Roboto" panose="02000000000000000000" pitchFamily="2" charset="0"/>
              <a:cs typeface="Times New Roman" panose="02020603050405020304" pitchFamily="18" charset="0"/>
            </a:endParaRPr>
          </a:p>
          <a:p>
            <a:endParaRPr lang="ru-RU" dirty="0">
              <a:solidFill>
                <a:srgbClr val="191B0E"/>
              </a:solidFill>
              <a:latin typeface="Roboto" panose="02000000000000000000" pitchFamily="2" charset="0"/>
              <a:ea typeface="Roboto" panose="02000000000000000000" pitchFamily="2" charset="0"/>
              <a:cs typeface="Times New Roman" panose="02020603050405020304" pitchFamily="18" charset="0"/>
            </a:endParaRPr>
          </a:p>
          <a:p>
            <a:endParaRPr lang="ru-RU" sz="2000" i="0" u="none" strike="noStrike" baseline="0" dirty="0">
              <a:solidFill>
                <a:srgbClr val="000000"/>
              </a:solidFill>
              <a:latin typeface="Roboto" panose="02000000000000000000" pitchFamily="2" charset="0"/>
              <a:ea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 typeface="Franklin Gothic Book" panose="020B0503020102020204" pitchFamily="34" charset="0"/>
              <a:buNone/>
              <a:tabLst/>
              <a:defRPr/>
            </a:pPr>
            <a:endParaRPr kumimoji="0" lang="ru-RU" sz="2000" i="0" u="none" strike="noStrike" kern="1200" cap="none" spc="0" normalizeH="0" baseline="0" noProof="0" dirty="0">
              <a:ln>
                <a:noFill/>
              </a:ln>
              <a:solidFill>
                <a:srgbClr val="191B0E"/>
              </a:solidFill>
              <a:effectLst/>
              <a:uLnTx/>
              <a:uFillTx/>
              <a:latin typeface="Roboto" panose="02000000000000000000" pitchFamily="2" charset="0"/>
              <a:ea typeface="Roboto" panose="02000000000000000000" pitchFamily="2"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341432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FE60658-A815-4D45-838C-C367F023AF78}"/>
              </a:ext>
            </a:extLst>
          </p:cNvPr>
          <p:cNvSpPr>
            <a:spLocks noGrp="1"/>
          </p:cNvSpPr>
          <p:nvPr>
            <p:ph type="title"/>
          </p:nvPr>
        </p:nvSpPr>
        <p:spPr>
          <a:xfrm>
            <a:off x="1309816" y="382385"/>
            <a:ext cx="10120184" cy="663820"/>
          </a:xfrm>
        </p:spPr>
        <p:txBody>
          <a:bodyPr>
            <a:normAutofit fontScale="90000"/>
          </a:bodyPr>
          <a:lstStyle/>
          <a:p>
            <a:pPr algn="ctr"/>
            <a:r>
              <a:rPr lang="ru-RU" dirty="0"/>
              <a:t>Предки Пушкина</a:t>
            </a:r>
          </a:p>
        </p:txBody>
      </p:sp>
      <p:pic>
        <p:nvPicPr>
          <p:cNvPr id="4" name="Объект 3">
            <a:extLst>
              <a:ext uri="{FF2B5EF4-FFF2-40B4-BE49-F238E27FC236}">
                <a16:creationId xmlns:a16="http://schemas.microsoft.com/office/drawing/2014/main" id="{3F4B7B8F-6F01-47AF-962C-CCD0D07AFD2F}"/>
              </a:ext>
            </a:extLst>
          </p:cNvPr>
          <p:cNvPicPr>
            <a:picLocks noGrp="1" noChangeAspect="1"/>
          </p:cNvPicPr>
          <p:nvPr>
            <p:ph idx="1"/>
          </p:nvPr>
        </p:nvPicPr>
        <p:blipFill>
          <a:blip r:embed="rId2"/>
          <a:stretch>
            <a:fillRect/>
          </a:stretch>
        </p:blipFill>
        <p:spPr>
          <a:xfrm>
            <a:off x="2487827" y="1040001"/>
            <a:ext cx="7694141" cy="5780642"/>
          </a:xfrm>
          <a:prstGeom prst="rect">
            <a:avLst/>
          </a:prstGeom>
        </p:spPr>
      </p:pic>
    </p:spTree>
    <p:extLst>
      <p:ext uri="{BB962C8B-B14F-4D97-AF65-F5344CB8AC3E}">
        <p14:creationId xmlns:p14="http://schemas.microsoft.com/office/powerpoint/2010/main" val="3910189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a:extLst>
              <a:ext uri="{FF2B5EF4-FFF2-40B4-BE49-F238E27FC236}">
                <a16:creationId xmlns:a16="http://schemas.microsoft.com/office/drawing/2014/main" id="{B6F795AB-F4C3-4755-8C8F-7FB3C462BEAD}"/>
              </a:ext>
            </a:extLst>
          </p:cNvPr>
          <p:cNvPicPr>
            <a:picLocks noGrp="1" noChangeAspect="1"/>
          </p:cNvPicPr>
          <p:nvPr>
            <p:ph sz="half" idx="1"/>
          </p:nvPr>
        </p:nvPicPr>
        <p:blipFill>
          <a:blip r:embed="rId2"/>
          <a:stretch>
            <a:fillRect/>
          </a:stretch>
        </p:blipFill>
        <p:spPr>
          <a:xfrm>
            <a:off x="1616870" y="2654480"/>
            <a:ext cx="2986087" cy="3619500"/>
          </a:xfrm>
          <a:prstGeom prst="rect">
            <a:avLst/>
          </a:prstGeom>
        </p:spPr>
      </p:pic>
      <p:pic>
        <p:nvPicPr>
          <p:cNvPr id="10" name="Объект 9">
            <a:extLst>
              <a:ext uri="{FF2B5EF4-FFF2-40B4-BE49-F238E27FC236}">
                <a16:creationId xmlns:a16="http://schemas.microsoft.com/office/drawing/2014/main" id="{456F3C1B-A55C-4879-A93B-0C897161977B}"/>
              </a:ext>
            </a:extLst>
          </p:cNvPr>
          <p:cNvPicPr>
            <a:picLocks noGrp="1" noChangeAspect="1"/>
          </p:cNvPicPr>
          <p:nvPr>
            <p:ph sz="half" idx="2"/>
          </p:nvPr>
        </p:nvPicPr>
        <p:blipFill>
          <a:blip r:embed="rId3"/>
          <a:stretch>
            <a:fillRect/>
          </a:stretch>
        </p:blipFill>
        <p:spPr>
          <a:xfrm>
            <a:off x="6990410" y="346156"/>
            <a:ext cx="2913697" cy="3619500"/>
          </a:xfrm>
          <a:prstGeom prst="rect">
            <a:avLst/>
          </a:prstGeom>
        </p:spPr>
      </p:pic>
      <p:sp>
        <p:nvSpPr>
          <p:cNvPr id="9" name="TextBox 8">
            <a:extLst>
              <a:ext uri="{FF2B5EF4-FFF2-40B4-BE49-F238E27FC236}">
                <a16:creationId xmlns:a16="http://schemas.microsoft.com/office/drawing/2014/main" id="{3EF6394D-BEF3-4972-8844-6C854EE22EB4}"/>
              </a:ext>
            </a:extLst>
          </p:cNvPr>
          <p:cNvSpPr txBox="1"/>
          <p:nvPr/>
        </p:nvSpPr>
        <p:spPr>
          <a:xfrm>
            <a:off x="889686" y="346156"/>
            <a:ext cx="4654519" cy="2308324"/>
          </a:xfrm>
          <a:prstGeom prst="rect">
            <a:avLst/>
          </a:prstGeom>
          <a:noFill/>
        </p:spPr>
        <p:txBody>
          <a:bodyPr wrap="square">
            <a:spAutoFit/>
          </a:bodyPr>
          <a:lstStyle/>
          <a:p>
            <a:pPr algn="l" fontAlgn="base"/>
            <a:r>
              <a:rPr lang="ru-RU" b="1" i="0" dirty="0">
                <a:solidFill>
                  <a:srgbClr val="000000"/>
                </a:solidFill>
                <a:effectLst/>
                <a:latin typeface="Roboto" panose="02000000000000000000" pitchFamily="2" charset="0"/>
              </a:rPr>
              <a:t>Бабушка - Мария Алексеевна Ганнибал</a:t>
            </a:r>
          </a:p>
          <a:p>
            <a:pPr algn="just" fontAlgn="base"/>
            <a:r>
              <a:rPr lang="ru-RU" b="0" i="0" dirty="0">
                <a:solidFill>
                  <a:srgbClr val="000000"/>
                </a:solidFill>
                <a:effectLst/>
                <a:latin typeface="Roboto" panose="02000000000000000000" pitchFamily="2" charset="0"/>
              </a:rPr>
              <a:t>Происходила из древнего боярского рода Ржевских. По воспоминаниям, женщина энергичная и здравомыслящая. Окружила заботой и лаской внуков, особенно старшего, самого любимого – Сашеньку, которому в детстве заменила маму и папу.</a:t>
            </a:r>
          </a:p>
        </p:txBody>
      </p:sp>
      <p:sp>
        <p:nvSpPr>
          <p:cNvPr id="12" name="TextBox 11">
            <a:extLst>
              <a:ext uri="{FF2B5EF4-FFF2-40B4-BE49-F238E27FC236}">
                <a16:creationId xmlns:a16="http://schemas.microsoft.com/office/drawing/2014/main" id="{5A7AA594-4BE0-417A-A1EE-D50AE838A250}"/>
              </a:ext>
            </a:extLst>
          </p:cNvPr>
          <p:cNvSpPr txBox="1"/>
          <p:nvPr/>
        </p:nvSpPr>
        <p:spPr>
          <a:xfrm>
            <a:off x="5741773" y="4554147"/>
            <a:ext cx="6096000" cy="1477328"/>
          </a:xfrm>
          <a:prstGeom prst="rect">
            <a:avLst/>
          </a:prstGeom>
          <a:noFill/>
        </p:spPr>
        <p:txBody>
          <a:bodyPr wrap="square">
            <a:spAutoFit/>
          </a:bodyPr>
          <a:lstStyle/>
          <a:p>
            <a:pPr algn="l" fontAlgn="base"/>
            <a:r>
              <a:rPr lang="ru-RU" b="1" i="0" dirty="0">
                <a:solidFill>
                  <a:srgbClr val="000000"/>
                </a:solidFill>
                <a:effectLst/>
                <a:latin typeface="Roboto" panose="02000000000000000000" pitchFamily="2" charset="0"/>
              </a:rPr>
              <a:t>Дед - Осип Абрамович Ганнибал</a:t>
            </a:r>
          </a:p>
          <a:p>
            <a:pPr algn="just" fontAlgn="base"/>
            <a:r>
              <a:rPr lang="ru-RU" b="0" i="0" dirty="0">
                <a:solidFill>
                  <a:srgbClr val="000000"/>
                </a:solidFill>
                <a:effectLst/>
                <a:latin typeface="Roboto" panose="02000000000000000000" pitchFamily="2" charset="0"/>
              </a:rPr>
              <a:t>Третий сын Ибрагима Ганнибала. Звали его сначала Януарием, но для матери, немки по происхождению, имя было сложным для произношения. Служил в артиллерии на флоте капитаном 2 ранга.</a:t>
            </a:r>
          </a:p>
        </p:txBody>
      </p:sp>
    </p:spTree>
    <p:extLst>
      <p:ext uri="{BB962C8B-B14F-4D97-AF65-F5344CB8AC3E}">
        <p14:creationId xmlns:p14="http://schemas.microsoft.com/office/powerpoint/2010/main" val="3000850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Объект 10">
            <a:extLst>
              <a:ext uri="{FF2B5EF4-FFF2-40B4-BE49-F238E27FC236}">
                <a16:creationId xmlns:a16="http://schemas.microsoft.com/office/drawing/2014/main" id="{1723D500-4CB8-4D37-AD84-83A1C25CD65F}"/>
              </a:ext>
            </a:extLst>
          </p:cNvPr>
          <p:cNvPicPr>
            <a:picLocks noGrp="1" noChangeAspect="1"/>
          </p:cNvPicPr>
          <p:nvPr>
            <p:ph sz="half" idx="2"/>
          </p:nvPr>
        </p:nvPicPr>
        <p:blipFill>
          <a:blip r:embed="rId2"/>
          <a:stretch>
            <a:fillRect/>
          </a:stretch>
        </p:blipFill>
        <p:spPr>
          <a:xfrm>
            <a:off x="7425055" y="2961562"/>
            <a:ext cx="3329940" cy="3619500"/>
          </a:xfrm>
          <a:prstGeom prst="rect">
            <a:avLst/>
          </a:prstGeom>
        </p:spPr>
      </p:pic>
      <p:pic>
        <p:nvPicPr>
          <p:cNvPr id="1028" name="Picture 4" descr="Picture background">
            <a:extLst>
              <a:ext uri="{FF2B5EF4-FFF2-40B4-BE49-F238E27FC236}">
                <a16:creationId xmlns:a16="http://schemas.microsoft.com/office/drawing/2014/main" id="{9FD3A769-2553-477C-84FD-781C0ACCD1CC}"/>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100138" y="376238"/>
            <a:ext cx="4605809" cy="345435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06C57B19-39AC-4139-A030-6BDAB6B49C06}"/>
              </a:ext>
            </a:extLst>
          </p:cNvPr>
          <p:cNvSpPr txBox="1"/>
          <p:nvPr/>
        </p:nvSpPr>
        <p:spPr>
          <a:xfrm>
            <a:off x="5824150" y="376239"/>
            <a:ext cx="6079525" cy="2585323"/>
          </a:xfrm>
          <a:prstGeom prst="rect">
            <a:avLst/>
          </a:prstGeom>
          <a:noFill/>
        </p:spPr>
        <p:txBody>
          <a:bodyPr wrap="square">
            <a:spAutoFit/>
          </a:bodyPr>
          <a:lstStyle/>
          <a:p>
            <a:pPr algn="l" fontAlgn="base"/>
            <a:r>
              <a:rPr lang="ru-RU" b="1" i="0" dirty="0">
                <a:solidFill>
                  <a:srgbClr val="000000"/>
                </a:solidFill>
                <a:effectLst/>
                <a:latin typeface="Roboto" panose="02000000000000000000" pitchFamily="2" charset="0"/>
              </a:rPr>
              <a:t>Мать - Надежда Осиповна Пушкина</a:t>
            </a:r>
          </a:p>
          <a:p>
            <a:pPr algn="just" fontAlgn="base"/>
            <a:r>
              <a:rPr lang="ru-RU" b="0" i="0" dirty="0">
                <a:solidFill>
                  <a:srgbClr val="000000"/>
                </a:solidFill>
                <a:effectLst/>
                <a:latin typeface="Roboto" panose="02000000000000000000" pitchFamily="2" charset="0"/>
              </a:rPr>
              <a:t>Внучка крестника Петра I. Была прекрасно образована, увлекалась французскими романами. Смуглолицая и кудрявая, за оригинальную красоту ее прозвали «прекрасной креолкой».</a:t>
            </a:r>
            <a:r>
              <a:rPr lang="ru-RU" b="1" i="0" dirty="0">
                <a:solidFill>
                  <a:srgbClr val="000000"/>
                </a:solidFill>
                <a:effectLst/>
                <a:latin typeface="Roboto" panose="02000000000000000000" pitchFamily="2" charset="0"/>
              </a:rPr>
              <a:t> </a:t>
            </a:r>
            <a:r>
              <a:rPr lang="ru-RU" i="0" dirty="0">
                <a:solidFill>
                  <a:srgbClr val="000000"/>
                </a:solidFill>
                <a:effectLst/>
                <a:latin typeface="Roboto" panose="02000000000000000000" pitchFamily="2" charset="0"/>
              </a:rPr>
              <a:t>Благодаря веселому нраву и утонченной светскости, пользовалась успехом в обществе.</a:t>
            </a:r>
            <a:r>
              <a:rPr lang="ru-RU" b="0" i="0" dirty="0">
                <a:solidFill>
                  <a:srgbClr val="000000"/>
                </a:solidFill>
                <a:effectLst/>
                <a:latin typeface="Roboto" panose="02000000000000000000" pitchFamily="2" charset="0"/>
              </a:rPr>
              <a:t> Но характером обладала вспыльчивым, что отражалось в воспитании старших детей Ольги и Александра.</a:t>
            </a:r>
          </a:p>
        </p:txBody>
      </p:sp>
      <p:sp>
        <p:nvSpPr>
          <p:cNvPr id="16" name="TextBox 15">
            <a:extLst>
              <a:ext uri="{FF2B5EF4-FFF2-40B4-BE49-F238E27FC236}">
                <a16:creationId xmlns:a16="http://schemas.microsoft.com/office/drawing/2014/main" id="{D9D46837-9245-4E80-B66F-25AC194EDAAC}"/>
              </a:ext>
            </a:extLst>
          </p:cNvPr>
          <p:cNvSpPr txBox="1"/>
          <p:nvPr/>
        </p:nvSpPr>
        <p:spPr>
          <a:xfrm>
            <a:off x="747790" y="3780428"/>
            <a:ext cx="6656173" cy="3416320"/>
          </a:xfrm>
          <a:prstGeom prst="rect">
            <a:avLst/>
          </a:prstGeom>
          <a:noFill/>
        </p:spPr>
        <p:txBody>
          <a:bodyPr wrap="square">
            <a:spAutoFit/>
          </a:bodyPr>
          <a:lstStyle/>
          <a:p>
            <a:pPr algn="l" fontAlgn="base"/>
            <a:r>
              <a:rPr lang="ru-RU" b="1" i="0" dirty="0">
                <a:solidFill>
                  <a:srgbClr val="000000"/>
                </a:solidFill>
                <a:effectLst/>
                <a:latin typeface="Roboto" panose="02000000000000000000" pitchFamily="2" charset="0"/>
              </a:rPr>
              <a:t>Отец - Сергей Львович Пушкин</a:t>
            </a:r>
          </a:p>
          <a:p>
            <a:pPr algn="just" fontAlgn="base"/>
            <a:r>
              <a:rPr lang="ru-RU" b="0" i="0" dirty="0">
                <a:solidFill>
                  <a:srgbClr val="000000"/>
                </a:solidFill>
                <a:effectLst/>
                <a:latin typeface="Roboto" panose="02000000000000000000" pitchFamily="2" charset="0"/>
              </a:rPr>
              <a:t>Получил французское образование. Дослужился до майора в егерском полку. После отставки женился. Был статским советником, состоял на службе в Комиссариатском штате.</a:t>
            </a:r>
            <a:r>
              <a:rPr lang="ru-RU" b="1" i="0" dirty="0">
                <a:solidFill>
                  <a:srgbClr val="000000"/>
                </a:solidFill>
                <a:effectLst/>
                <a:latin typeface="Roboto" panose="02000000000000000000" pitchFamily="2" charset="0"/>
              </a:rPr>
              <a:t> </a:t>
            </a:r>
            <a:endParaRPr lang="ru-RU" b="0" i="0" dirty="0">
              <a:solidFill>
                <a:srgbClr val="000000"/>
              </a:solidFill>
              <a:effectLst/>
              <a:latin typeface="Roboto" panose="02000000000000000000" pitchFamily="2" charset="0"/>
            </a:endParaRPr>
          </a:p>
          <a:p>
            <a:pPr algn="just" fontAlgn="base"/>
            <a:r>
              <a:rPr lang="ru-RU" b="0" i="0" dirty="0">
                <a:solidFill>
                  <a:srgbClr val="000000"/>
                </a:solidFill>
                <a:effectLst/>
                <a:latin typeface="Roboto" panose="02000000000000000000" pitchFamily="2" charset="0"/>
              </a:rPr>
              <a:t>Любил устраивать домашние спектакли, был превосходным актером и декламатором. Особенно любил Мольера. Предпочитал, чтобы в семье говорили на французском языке.</a:t>
            </a:r>
          </a:p>
          <a:p>
            <a:pPr algn="just" fontAlgn="base"/>
            <a:r>
              <a:rPr lang="ru-RU" b="0" i="0" dirty="0">
                <a:solidFill>
                  <a:srgbClr val="000000"/>
                </a:solidFill>
                <a:effectLst/>
                <a:latin typeface="Roboto" panose="02000000000000000000" pitchFamily="2" charset="0"/>
              </a:rPr>
              <a:t>А то же время был скуп, мелочен и мнителен, поэтому с сыном сложились прохладные взаимоотношения.</a:t>
            </a:r>
          </a:p>
          <a:p>
            <a:pPr algn="just" fontAlgn="base"/>
            <a:endParaRPr lang="ru-RU" b="0" i="0" dirty="0">
              <a:solidFill>
                <a:srgbClr val="000000"/>
              </a:solidFill>
              <a:effectLst/>
              <a:latin typeface="Roboto" panose="02000000000000000000" pitchFamily="2" charset="0"/>
            </a:endParaRPr>
          </a:p>
        </p:txBody>
      </p:sp>
    </p:spTree>
    <p:extLst>
      <p:ext uri="{BB962C8B-B14F-4D97-AF65-F5344CB8AC3E}">
        <p14:creationId xmlns:p14="http://schemas.microsoft.com/office/powerpoint/2010/main" val="630704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a:extLst>
              <a:ext uri="{FF2B5EF4-FFF2-40B4-BE49-F238E27FC236}">
                <a16:creationId xmlns:a16="http://schemas.microsoft.com/office/drawing/2014/main" id="{075E78D1-C222-4003-98F2-E527A14F42AF}"/>
              </a:ext>
            </a:extLst>
          </p:cNvPr>
          <p:cNvSpPr>
            <a:spLocks noGrp="1"/>
          </p:cNvSpPr>
          <p:nvPr>
            <p:ph type="title"/>
          </p:nvPr>
        </p:nvSpPr>
        <p:spPr>
          <a:xfrm>
            <a:off x="1251678" y="382385"/>
            <a:ext cx="10178322" cy="853291"/>
          </a:xfrm>
        </p:spPr>
        <p:txBody>
          <a:bodyPr/>
          <a:lstStyle/>
          <a:p>
            <a:pPr algn="ctr"/>
            <a:r>
              <a:rPr lang="ru-RU" dirty="0"/>
              <a:t>Детство поэта</a:t>
            </a:r>
          </a:p>
        </p:txBody>
      </p:sp>
      <p:sp>
        <p:nvSpPr>
          <p:cNvPr id="3" name="Объект 2">
            <a:extLst>
              <a:ext uri="{FF2B5EF4-FFF2-40B4-BE49-F238E27FC236}">
                <a16:creationId xmlns:a16="http://schemas.microsoft.com/office/drawing/2014/main" id="{761AEA5A-4049-43D1-BF6F-C943423B3E8C}"/>
              </a:ext>
            </a:extLst>
          </p:cNvPr>
          <p:cNvSpPr>
            <a:spLocks noGrp="1"/>
          </p:cNvSpPr>
          <p:nvPr>
            <p:ph idx="1"/>
          </p:nvPr>
        </p:nvSpPr>
        <p:spPr>
          <a:xfrm>
            <a:off x="1251678" y="1153297"/>
            <a:ext cx="10178322" cy="4751009"/>
          </a:xfrm>
        </p:spPr>
        <p:txBody>
          <a:bodyPr>
            <a:normAutofit fontScale="92500" lnSpcReduction="10000"/>
          </a:bodyPr>
          <a:lstStyle/>
          <a:p>
            <a:r>
              <a:rPr lang="ru-RU" dirty="0">
                <a:solidFill>
                  <a:schemeClr val="tx1"/>
                </a:solidFill>
                <a:latin typeface="Roboto" panose="02000000000000000000" pitchFamily="2" charset="0"/>
                <a:ea typeface="Roboto" panose="02000000000000000000" pitchFamily="2" charset="0"/>
              </a:rPr>
              <a:t>Детство Пушкина проходило в Москве, в имении бабушки Марии Ганнибал в деревне Захарово. Влияние на формирование таланта будущего поэта оказала няня старшей сестры Арина Родионовна: она открыла ему мир народной поэзии — сказок, пословиц и поговорок. Образованием Александра занимались гувернеры. Более всего мальчик любил читать.</a:t>
            </a:r>
            <a:r>
              <a:rPr lang="ru-RU" dirty="0">
                <a:latin typeface="Roboto" panose="02000000000000000000" pitchFamily="2" charset="0"/>
                <a:ea typeface="Roboto" panose="02000000000000000000" pitchFamily="2" charset="0"/>
              </a:rPr>
              <a:t> </a:t>
            </a:r>
            <a:r>
              <a:rPr lang="ru-RU" b="0" i="0" dirty="0">
                <a:solidFill>
                  <a:srgbClr val="212121"/>
                </a:solidFill>
                <a:effectLst/>
                <a:latin typeface="Roboto" panose="02000000000000000000" pitchFamily="2" charset="0"/>
                <a:ea typeface="Roboto" panose="02000000000000000000" pitchFamily="2" charset="0"/>
              </a:rPr>
              <a:t>В девятилетнем возрасте начал рифмовать. Поэтический талант был наследственным: стихи писал дядя Пушкина Василий и отец Сергей Львович. Первые стихи юным Пушкиным были написаны по-французски, а под влиянием бабушки Марии Алексеевны он начал рифмовать на русском языке. </a:t>
            </a:r>
          </a:p>
          <a:p>
            <a:r>
              <a:rPr lang="ru-RU" dirty="0">
                <a:solidFill>
                  <a:srgbClr val="212121"/>
                </a:solidFill>
                <a:latin typeface="Roboto" panose="02000000000000000000" pitchFamily="2" charset="0"/>
                <a:ea typeface="Roboto" panose="02000000000000000000" pitchFamily="2" charset="0"/>
              </a:rPr>
              <a:t>В это же время отец отправляет его на учебу в Царскосельский лицей. П</a:t>
            </a:r>
            <a:r>
              <a:rPr lang="ru-RU" b="0" i="0" dirty="0">
                <a:solidFill>
                  <a:srgbClr val="212121"/>
                </a:solidFill>
                <a:effectLst/>
                <a:latin typeface="Arial" panose="020B0604020202020204" pitchFamily="34" charset="0"/>
              </a:rPr>
              <a:t>ушкина привлекала словесность, он с упоением читал французских и русских поэтов. Здесь у общительного Александра появились друзья, отношения с которыми он поддерживал до самой смерти: Иван </a:t>
            </a:r>
            <a:r>
              <a:rPr lang="ru-RU" b="0" i="0" dirty="0" err="1">
                <a:solidFill>
                  <a:srgbClr val="212121"/>
                </a:solidFill>
                <a:effectLst/>
                <a:latin typeface="Arial" panose="020B0604020202020204" pitchFamily="34" charset="0"/>
              </a:rPr>
              <a:t>Пущин</a:t>
            </a:r>
            <a:r>
              <a:rPr lang="ru-RU" b="0" i="0" dirty="0">
                <a:solidFill>
                  <a:srgbClr val="212121"/>
                </a:solidFill>
                <a:effectLst/>
                <a:latin typeface="Arial" panose="020B0604020202020204" pitchFamily="34" charset="0"/>
              </a:rPr>
              <a:t>, Антон Дельвиг, Вильгельм Кюхельбекер, Иван Малиновский. Пушкин окончил лицей в 1817 году, получил чин коллежского секретаря и стал чиновником Коллегии иностранных дел. </a:t>
            </a:r>
            <a:endParaRPr lang="ru-RU"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143759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D278E53-1153-43BF-9DF8-8B575E23CD9A}"/>
              </a:ext>
            </a:extLst>
          </p:cNvPr>
          <p:cNvSpPr>
            <a:spLocks noGrp="1"/>
          </p:cNvSpPr>
          <p:nvPr>
            <p:ph type="title"/>
          </p:nvPr>
        </p:nvSpPr>
        <p:spPr>
          <a:xfrm>
            <a:off x="1400432" y="382385"/>
            <a:ext cx="10029567" cy="596022"/>
          </a:xfrm>
        </p:spPr>
        <p:txBody>
          <a:bodyPr>
            <a:normAutofit fontScale="90000"/>
          </a:bodyPr>
          <a:lstStyle/>
          <a:p>
            <a:r>
              <a:rPr lang="ru-RU" b="1" i="0" dirty="0">
                <a:solidFill>
                  <a:srgbClr val="343B4C"/>
                </a:solidFill>
                <a:effectLst/>
                <a:latin typeface="Manrope"/>
              </a:rPr>
              <a:t>Государственная служба</a:t>
            </a:r>
            <a:br>
              <a:rPr lang="ru-RU" b="1" i="0" dirty="0">
                <a:solidFill>
                  <a:srgbClr val="343B4C"/>
                </a:solidFill>
                <a:effectLst/>
                <a:latin typeface="Manrope"/>
              </a:rPr>
            </a:br>
            <a:endParaRPr lang="ru-RU" dirty="0"/>
          </a:p>
        </p:txBody>
      </p:sp>
      <p:sp>
        <p:nvSpPr>
          <p:cNvPr id="3" name="Объект 2">
            <a:extLst>
              <a:ext uri="{FF2B5EF4-FFF2-40B4-BE49-F238E27FC236}">
                <a16:creationId xmlns:a16="http://schemas.microsoft.com/office/drawing/2014/main" id="{82A0422A-58D9-4F63-B91A-6A22F3BC8CCD}"/>
              </a:ext>
            </a:extLst>
          </p:cNvPr>
          <p:cNvSpPr>
            <a:spLocks noGrp="1"/>
          </p:cNvSpPr>
          <p:nvPr>
            <p:ph idx="1"/>
          </p:nvPr>
        </p:nvSpPr>
        <p:spPr>
          <a:xfrm>
            <a:off x="878446" y="978407"/>
            <a:ext cx="6608636" cy="5497208"/>
          </a:xfrm>
        </p:spPr>
        <p:txBody>
          <a:bodyPr>
            <a:noAutofit/>
          </a:bodyPr>
          <a:lstStyle/>
          <a:p>
            <a:pPr>
              <a:lnSpc>
                <a:spcPct val="100000"/>
              </a:lnSpc>
              <a:spcBef>
                <a:spcPts val="0"/>
              </a:spcBef>
            </a:pPr>
            <a:r>
              <a:rPr lang="ru-RU" sz="1800" b="0" i="0" dirty="0">
                <a:solidFill>
                  <a:srgbClr val="343B4C"/>
                </a:solidFill>
                <a:effectLst/>
                <a:latin typeface="Roboto" panose="02000000000000000000" pitchFamily="2" charset="0"/>
                <a:ea typeface="Roboto" panose="02000000000000000000" pitchFamily="2" charset="0"/>
              </a:rPr>
              <a:t>После окончания учебы Пушкин поступил на государственную </a:t>
            </a:r>
          </a:p>
          <a:p>
            <a:pPr>
              <a:lnSpc>
                <a:spcPct val="100000"/>
              </a:lnSpc>
              <a:spcBef>
                <a:spcPts val="0"/>
              </a:spcBef>
            </a:pPr>
            <a:r>
              <a:rPr lang="ru-RU" sz="1800" b="0" i="0" dirty="0">
                <a:solidFill>
                  <a:srgbClr val="343B4C"/>
                </a:solidFill>
                <a:effectLst/>
                <a:latin typeface="Roboto" panose="02000000000000000000" pitchFamily="2" charset="0"/>
                <a:ea typeface="Roboto" panose="02000000000000000000" pitchFamily="2" charset="0"/>
              </a:rPr>
              <a:t>службу, к обязанностям он относился не слишком прилежно, но ему это прощали.</a:t>
            </a:r>
          </a:p>
          <a:p>
            <a:pPr>
              <a:lnSpc>
                <a:spcPct val="100000"/>
              </a:lnSpc>
              <a:spcBef>
                <a:spcPts val="0"/>
              </a:spcBef>
            </a:pPr>
            <a:r>
              <a:rPr lang="ru-RU" sz="1800" b="0" i="0" dirty="0">
                <a:solidFill>
                  <a:srgbClr val="343B4C"/>
                </a:solidFill>
                <a:effectLst/>
                <a:latin typeface="Roboto" panose="02000000000000000000" pitchFamily="2" charset="0"/>
                <a:ea typeface="Roboto" panose="02000000000000000000" pitchFamily="2" charset="0"/>
              </a:rPr>
              <a:t> Не смогли простить вольнодумства и отправили подальше – на юг. </a:t>
            </a:r>
          </a:p>
          <a:p>
            <a:pPr>
              <a:lnSpc>
                <a:spcPct val="100000"/>
              </a:lnSpc>
              <a:spcBef>
                <a:spcPts val="0"/>
              </a:spcBef>
            </a:pPr>
            <a:r>
              <a:rPr lang="ru-RU" sz="1800" b="0" i="0" dirty="0">
                <a:solidFill>
                  <a:srgbClr val="343B4C"/>
                </a:solidFill>
                <a:effectLst/>
                <a:latin typeface="Roboto" panose="02000000000000000000" pitchFamily="2" charset="0"/>
                <a:ea typeface="Roboto" panose="02000000000000000000" pitchFamily="2" charset="0"/>
              </a:rPr>
              <a:t>Хотя император Александр I грозил ссылкой в Сибирь.</a:t>
            </a:r>
          </a:p>
          <a:p>
            <a:pPr>
              <a:lnSpc>
                <a:spcPct val="100000"/>
              </a:lnSpc>
              <a:spcBef>
                <a:spcPts val="0"/>
              </a:spcBef>
            </a:pPr>
            <a:r>
              <a:rPr lang="ru-RU" sz="1800" b="0" i="0" dirty="0">
                <a:solidFill>
                  <a:srgbClr val="343B4C"/>
                </a:solidFill>
                <a:effectLst/>
                <a:latin typeface="Roboto" panose="02000000000000000000" pitchFamily="2" charset="0"/>
                <a:ea typeface="Roboto" panose="02000000000000000000" pitchFamily="2" charset="0"/>
              </a:rPr>
              <a:t> По сути это и было ссылкой, но выглядело, как перевод</a:t>
            </a:r>
          </a:p>
          <a:p>
            <a:pPr>
              <a:lnSpc>
                <a:spcPct val="100000"/>
              </a:lnSpc>
              <a:spcBef>
                <a:spcPts val="0"/>
              </a:spcBef>
            </a:pPr>
            <a:r>
              <a:rPr lang="ru-RU" sz="1800" b="0" i="0" dirty="0">
                <a:solidFill>
                  <a:srgbClr val="343B4C"/>
                </a:solidFill>
                <a:effectLst/>
                <a:latin typeface="Roboto" panose="02000000000000000000" pitchFamily="2" charset="0"/>
                <a:ea typeface="Roboto" panose="02000000000000000000" pitchFamily="2" charset="0"/>
              </a:rPr>
              <a:t> на другую работу. Правда на новое место службы поэт </a:t>
            </a:r>
          </a:p>
          <a:p>
            <a:pPr>
              <a:lnSpc>
                <a:spcPct val="100000"/>
              </a:lnSpc>
              <a:spcBef>
                <a:spcPts val="0"/>
              </a:spcBef>
            </a:pPr>
            <a:r>
              <a:rPr lang="ru-RU" sz="1800" b="0" i="0" dirty="0">
                <a:solidFill>
                  <a:srgbClr val="343B4C"/>
                </a:solidFill>
                <a:effectLst/>
                <a:latin typeface="Roboto" panose="02000000000000000000" pitchFamily="2" charset="0"/>
                <a:ea typeface="Roboto" panose="02000000000000000000" pitchFamily="2" charset="0"/>
              </a:rPr>
              <a:t>прибыл не сразу, по пути он заболел, лечился на Кавказе,</a:t>
            </a:r>
          </a:p>
          <a:p>
            <a:pPr>
              <a:lnSpc>
                <a:spcPct val="100000"/>
              </a:lnSpc>
              <a:spcBef>
                <a:spcPts val="0"/>
              </a:spcBef>
            </a:pPr>
            <a:r>
              <a:rPr lang="ru-RU" sz="1800" b="0" i="0" dirty="0">
                <a:solidFill>
                  <a:srgbClr val="343B4C"/>
                </a:solidFill>
                <a:effectLst/>
                <a:latin typeface="Roboto" panose="02000000000000000000" pitchFamily="2" charset="0"/>
                <a:ea typeface="Roboto" panose="02000000000000000000" pitchFamily="2" charset="0"/>
              </a:rPr>
              <a:t> заехал в Крым и лишь спустя месяцы появился в Кишиневе. </a:t>
            </a:r>
          </a:p>
          <a:p>
            <a:pPr>
              <a:lnSpc>
                <a:spcPct val="100000"/>
              </a:lnSpc>
              <a:spcBef>
                <a:spcPts val="0"/>
              </a:spcBef>
            </a:pPr>
            <a:r>
              <a:rPr lang="ru-RU" sz="1800" b="0" i="0" dirty="0">
                <a:solidFill>
                  <a:srgbClr val="343B4C"/>
                </a:solidFill>
                <a:effectLst/>
                <a:latin typeface="Roboto" panose="02000000000000000000" pitchFamily="2" charset="0"/>
                <a:ea typeface="Roboto" panose="02000000000000000000" pitchFamily="2" charset="0"/>
              </a:rPr>
              <a:t>Там он еще меньше времени посвящал службе, чем в </a:t>
            </a:r>
          </a:p>
          <a:p>
            <a:pPr>
              <a:lnSpc>
                <a:spcPct val="100000"/>
              </a:lnSpc>
              <a:spcBef>
                <a:spcPts val="0"/>
              </a:spcBef>
            </a:pPr>
            <a:r>
              <a:rPr lang="ru-RU" sz="1800" b="0" i="0" dirty="0">
                <a:solidFill>
                  <a:srgbClr val="343B4C"/>
                </a:solidFill>
                <a:effectLst/>
                <a:latin typeface="Roboto" panose="02000000000000000000" pitchFamily="2" charset="0"/>
                <a:ea typeface="Roboto" panose="02000000000000000000" pitchFamily="2" charset="0"/>
              </a:rPr>
              <a:t>Санкт-Петербурге, но очень много писал, а еще успел вступить в масонскую ложу «Овидий».</a:t>
            </a:r>
          </a:p>
          <a:p>
            <a:pPr>
              <a:lnSpc>
                <a:spcPct val="100000"/>
              </a:lnSpc>
              <a:spcBef>
                <a:spcPts val="0"/>
              </a:spcBef>
            </a:pPr>
            <a:r>
              <a:rPr lang="ru-RU" sz="1800" b="0" i="0" dirty="0">
                <a:solidFill>
                  <a:srgbClr val="343B4C"/>
                </a:solidFill>
                <a:effectLst/>
                <a:latin typeface="Roboto" panose="02000000000000000000" pitchFamily="2" charset="0"/>
                <a:ea typeface="Roboto" panose="02000000000000000000" pitchFamily="2" charset="0"/>
              </a:rPr>
              <a:t>В 1823 году он перевелся в Одессу под начало графа Воронцова, но сработаться с ним не получилось.</a:t>
            </a:r>
            <a:endParaRPr lang="ru-RU" sz="1800" dirty="0">
              <a:latin typeface="Roboto" panose="02000000000000000000" pitchFamily="2" charset="0"/>
              <a:ea typeface="Roboto" panose="02000000000000000000" pitchFamily="2" charset="0"/>
            </a:endParaRPr>
          </a:p>
        </p:txBody>
      </p:sp>
      <p:pic>
        <p:nvPicPr>
          <p:cNvPr id="2050" name="Picture 2">
            <a:extLst>
              <a:ext uri="{FF2B5EF4-FFF2-40B4-BE49-F238E27FC236}">
                <a16:creationId xmlns:a16="http://schemas.microsoft.com/office/drawing/2014/main" id="{3C5E679E-D0B1-43EE-A00C-01267D875D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3525" y="978407"/>
            <a:ext cx="3710030" cy="5392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3202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B10E14C6-24B0-4AAE-B5FE-2CE340098725}"/>
              </a:ext>
            </a:extLst>
          </p:cNvPr>
          <p:cNvSpPr>
            <a:spLocks noGrp="1"/>
          </p:cNvSpPr>
          <p:nvPr>
            <p:ph idx="1"/>
          </p:nvPr>
        </p:nvSpPr>
        <p:spPr>
          <a:xfrm>
            <a:off x="782595" y="712574"/>
            <a:ext cx="5239265" cy="6050691"/>
          </a:xfrm>
        </p:spPr>
        <p:txBody>
          <a:bodyPr>
            <a:normAutofit/>
          </a:bodyPr>
          <a:lstStyle/>
          <a:p>
            <a:r>
              <a:rPr lang="ru-RU" b="0" i="0" dirty="0">
                <a:solidFill>
                  <a:srgbClr val="343B4C"/>
                </a:solidFill>
                <a:effectLst/>
                <a:latin typeface="Manrope"/>
              </a:rPr>
              <a:t>Вернуться в Санкт-Петербург не получилось, его письмо было вскрыто, содержание показалось сомнительным, и Пушкина отправили в семейное имение в селе Михайловском Псковской губернии, причем бессрочно. Это уже было настоящей ссылкой. Компанию ему составляла только любима няня Арина Родионовна. Тем не менее для поэта это время стало плодотворным, здесь он завершил поэму «Борис Годунов»</a:t>
            </a:r>
          </a:p>
          <a:p>
            <a:r>
              <a:rPr lang="ru-RU" b="0" i="0" dirty="0">
                <a:solidFill>
                  <a:srgbClr val="343B4C"/>
                </a:solidFill>
                <a:effectLst/>
                <a:latin typeface="Manrope"/>
              </a:rPr>
              <a:t>Тут же он дописал стихотворение «К морю», написал «Графа Нулина» и другие произведения.</a:t>
            </a:r>
            <a:endParaRPr lang="ru-RU" dirty="0"/>
          </a:p>
        </p:txBody>
      </p:sp>
      <p:pic>
        <p:nvPicPr>
          <p:cNvPr id="3074" name="Picture 2">
            <a:extLst>
              <a:ext uri="{FF2B5EF4-FFF2-40B4-BE49-F238E27FC236}">
                <a16:creationId xmlns:a16="http://schemas.microsoft.com/office/drawing/2014/main" id="{64E7BC9D-7B2B-4CE6-8B03-080CCFC17D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7361" y="430655"/>
            <a:ext cx="4772025" cy="6200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9375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6FD81A3-9C67-484B-ACB3-614ACE655E7D}"/>
              </a:ext>
            </a:extLst>
          </p:cNvPr>
          <p:cNvSpPr>
            <a:spLocks noGrp="1"/>
          </p:cNvSpPr>
          <p:nvPr>
            <p:ph type="title"/>
          </p:nvPr>
        </p:nvSpPr>
        <p:spPr>
          <a:xfrm>
            <a:off x="1416908" y="382385"/>
            <a:ext cx="10013092" cy="762674"/>
          </a:xfrm>
        </p:spPr>
        <p:txBody>
          <a:bodyPr>
            <a:normAutofit fontScale="90000"/>
          </a:bodyPr>
          <a:lstStyle/>
          <a:p>
            <a:r>
              <a:rPr lang="ru-RU" b="1" dirty="0">
                <a:solidFill>
                  <a:srgbClr val="343B4C"/>
                </a:solidFill>
                <a:latin typeface="Manrope"/>
              </a:rPr>
              <a:t>Восстание декабристов</a:t>
            </a:r>
            <a:br>
              <a:rPr lang="ru-RU" b="1" dirty="0">
                <a:solidFill>
                  <a:srgbClr val="343B4C"/>
                </a:solidFill>
                <a:latin typeface="Manrope"/>
              </a:rPr>
            </a:br>
            <a:endParaRPr lang="ru-RU" dirty="0"/>
          </a:p>
        </p:txBody>
      </p:sp>
      <p:sp>
        <p:nvSpPr>
          <p:cNvPr id="3" name="Объект 2">
            <a:extLst>
              <a:ext uri="{FF2B5EF4-FFF2-40B4-BE49-F238E27FC236}">
                <a16:creationId xmlns:a16="http://schemas.microsoft.com/office/drawing/2014/main" id="{6284E6A6-E726-4B8E-BDE0-57D22F3EF0F3}"/>
              </a:ext>
            </a:extLst>
          </p:cNvPr>
          <p:cNvSpPr>
            <a:spLocks noGrp="1"/>
          </p:cNvSpPr>
          <p:nvPr>
            <p:ph idx="1"/>
          </p:nvPr>
        </p:nvSpPr>
        <p:spPr>
          <a:xfrm>
            <a:off x="1318054" y="1515763"/>
            <a:ext cx="10111946" cy="4363830"/>
          </a:xfrm>
        </p:spPr>
        <p:txBody>
          <a:bodyPr/>
          <a:lstStyle/>
          <a:p>
            <a:pPr algn="l"/>
            <a:r>
              <a:rPr lang="ru-RU" b="0" i="0" dirty="0">
                <a:solidFill>
                  <a:srgbClr val="343B4C"/>
                </a:solidFill>
                <a:effectLst/>
                <a:latin typeface="Manrope"/>
              </a:rPr>
              <a:t>Тем временем в Петербурге умирает император, у Пушкина появляется надежда на помилование, но после восстания декабристов она улетучилась. У всех из них нашли стихи Пушкина. Но тем не менее Николай I разрешил поэту вернуться в Санкт-Петербург спустя почти год после восстания и даже удостоил его личной встречи. Новый император рассчитывал привлечь Пушкина на свою сторону, но поэт не оправдал его ожиданий. В конце концов Пушкину даже запретили свободно передвигаться по стране и читать свои произведения перед публикой</a:t>
            </a:r>
          </a:p>
          <a:p>
            <a:endParaRPr lang="ru-RU" dirty="0"/>
          </a:p>
        </p:txBody>
      </p:sp>
    </p:spTree>
    <p:extLst>
      <p:ext uri="{BB962C8B-B14F-4D97-AF65-F5344CB8AC3E}">
        <p14:creationId xmlns:p14="http://schemas.microsoft.com/office/powerpoint/2010/main" val="2458774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E17409-73E8-4F09-954B-5A9C151F28A1}"/>
              </a:ext>
            </a:extLst>
          </p:cNvPr>
          <p:cNvSpPr>
            <a:spLocks noGrp="1"/>
          </p:cNvSpPr>
          <p:nvPr>
            <p:ph type="title"/>
          </p:nvPr>
        </p:nvSpPr>
        <p:spPr>
          <a:xfrm>
            <a:off x="1251678" y="382385"/>
            <a:ext cx="10178322" cy="853291"/>
          </a:xfrm>
        </p:spPr>
        <p:txBody>
          <a:bodyPr>
            <a:normAutofit fontScale="90000"/>
          </a:bodyPr>
          <a:lstStyle/>
          <a:p>
            <a:r>
              <a:rPr lang="ru-RU" b="1" i="0" dirty="0">
                <a:solidFill>
                  <a:srgbClr val="343B4C"/>
                </a:solidFill>
                <a:effectLst/>
                <a:latin typeface="Manrope"/>
              </a:rPr>
              <a:t>Наташа Гончарова</a:t>
            </a:r>
            <a:br>
              <a:rPr lang="ru-RU" b="1" i="0" dirty="0">
                <a:solidFill>
                  <a:srgbClr val="343B4C"/>
                </a:solidFill>
                <a:effectLst/>
                <a:latin typeface="Manrope"/>
              </a:rPr>
            </a:br>
            <a:endParaRPr lang="ru-RU" dirty="0"/>
          </a:p>
        </p:txBody>
      </p:sp>
      <p:sp>
        <p:nvSpPr>
          <p:cNvPr id="3" name="Объект 2">
            <a:extLst>
              <a:ext uri="{FF2B5EF4-FFF2-40B4-BE49-F238E27FC236}">
                <a16:creationId xmlns:a16="http://schemas.microsoft.com/office/drawing/2014/main" id="{6770531F-0FBA-4DE8-99D5-BBA4014271D0}"/>
              </a:ext>
            </a:extLst>
          </p:cNvPr>
          <p:cNvSpPr>
            <a:spLocks noGrp="1"/>
          </p:cNvSpPr>
          <p:nvPr>
            <p:ph idx="1"/>
          </p:nvPr>
        </p:nvSpPr>
        <p:spPr>
          <a:xfrm>
            <a:off x="5313405" y="1094520"/>
            <a:ext cx="6116595" cy="5263977"/>
          </a:xfrm>
        </p:spPr>
        <p:txBody>
          <a:bodyPr>
            <a:normAutofit lnSpcReduction="10000"/>
          </a:bodyPr>
          <a:lstStyle/>
          <a:p>
            <a:r>
              <a:rPr lang="ru-RU" b="0" i="0" dirty="0">
                <a:solidFill>
                  <a:srgbClr val="343B4C"/>
                </a:solidFill>
                <a:effectLst/>
                <a:latin typeface="Manrope"/>
              </a:rPr>
              <a:t>С Натальей Гончаровой Пушкин познакомился на одном из балов в Москве, ей было всего 16, ему – 30. На предложение руки и сердца родители девушки ответили отказом. Пушкин уехал на Кавказ, где в то время шла война, а когда вернулся повторил попытку. На этот раз он получил согласие. Но свадьбу пришлось отложить. Пушкин уехал в Болдино, чтобы оформить документы на поместье, а вернуться в Москву не смог из-за эпидемии холеры. Этот период в жизни поэта получил название Болдинская осень, который стал одним из самых творческих. Здесь он завершил «Евгения Онегина», написал «Повести покойного Ивана Петровича Белкина», «Историю села </a:t>
            </a:r>
            <a:r>
              <a:rPr lang="ru-RU" b="0" i="0" dirty="0" err="1">
                <a:solidFill>
                  <a:srgbClr val="343B4C"/>
                </a:solidFill>
                <a:effectLst/>
                <a:latin typeface="Manrope"/>
              </a:rPr>
              <a:t>Горюхина</a:t>
            </a:r>
            <a:r>
              <a:rPr lang="ru-RU" b="0" i="0" dirty="0">
                <a:solidFill>
                  <a:srgbClr val="343B4C"/>
                </a:solidFill>
                <a:effectLst/>
                <a:latin typeface="Manrope"/>
              </a:rPr>
              <a:t>», «Маленькие трагедии», «Русалку», «Домик в Коломне» и множество стихотворений.</a:t>
            </a:r>
            <a:endParaRPr lang="ru-RU" dirty="0"/>
          </a:p>
        </p:txBody>
      </p:sp>
      <p:pic>
        <p:nvPicPr>
          <p:cNvPr id="6" name="Рисунок 5">
            <a:extLst>
              <a:ext uri="{FF2B5EF4-FFF2-40B4-BE49-F238E27FC236}">
                <a16:creationId xmlns:a16="http://schemas.microsoft.com/office/drawing/2014/main" id="{AFF1A69F-A8D3-486A-A0D5-F62CE47115C7}"/>
              </a:ext>
            </a:extLst>
          </p:cNvPr>
          <p:cNvPicPr>
            <a:picLocks noChangeAspect="1"/>
          </p:cNvPicPr>
          <p:nvPr/>
        </p:nvPicPr>
        <p:blipFill>
          <a:blip r:embed="rId2"/>
          <a:stretch>
            <a:fillRect/>
          </a:stretch>
        </p:blipFill>
        <p:spPr>
          <a:xfrm>
            <a:off x="881999" y="1094520"/>
            <a:ext cx="4229983" cy="5263978"/>
          </a:xfrm>
          <a:prstGeom prst="rect">
            <a:avLst/>
          </a:prstGeom>
        </p:spPr>
      </p:pic>
    </p:spTree>
    <p:extLst>
      <p:ext uri="{BB962C8B-B14F-4D97-AF65-F5344CB8AC3E}">
        <p14:creationId xmlns:p14="http://schemas.microsoft.com/office/powerpoint/2010/main" val="1793465703"/>
      </p:ext>
    </p:extLst>
  </p:cSld>
  <p:clrMapOvr>
    <a:masterClrMapping/>
  </p:clrMapOvr>
</p:sld>
</file>

<file path=ppt/theme/theme1.xml><?xml version="1.0" encoding="utf-8"?>
<a:theme xmlns:a="http://schemas.openxmlformats.org/drawingml/2006/main" name="Эмблема">
  <a:themeElements>
    <a:clrScheme name="Эмблема">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Эмблема">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Эмблема">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Эмблема</Template>
  <TotalTime>122</TotalTime>
  <Words>1364</Words>
  <Application>Microsoft Office PowerPoint</Application>
  <PresentationFormat>Широкоэкранный</PresentationFormat>
  <Paragraphs>47</Paragraphs>
  <Slides>14</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14</vt:i4>
      </vt:variant>
    </vt:vector>
  </HeadingPairs>
  <TitlesOfParts>
    <vt:vector size="23" baseType="lpstr">
      <vt:lpstr>Arial</vt:lpstr>
      <vt:lpstr>Corbel</vt:lpstr>
      <vt:lpstr>Franklin Gothic Book</vt:lpstr>
      <vt:lpstr>Gill Sans MT</vt:lpstr>
      <vt:lpstr>Impact</vt:lpstr>
      <vt:lpstr>Manrope</vt:lpstr>
      <vt:lpstr>Roboto</vt:lpstr>
      <vt:lpstr>Wingdings</vt:lpstr>
      <vt:lpstr>Эмблема</vt:lpstr>
      <vt:lpstr>Презентация PowerPoint</vt:lpstr>
      <vt:lpstr>Предки Пушкина</vt:lpstr>
      <vt:lpstr>Презентация PowerPoint</vt:lpstr>
      <vt:lpstr>Презентация PowerPoint</vt:lpstr>
      <vt:lpstr>Детство поэта</vt:lpstr>
      <vt:lpstr>Государственная служба </vt:lpstr>
      <vt:lpstr>Презентация PowerPoint</vt:lpstr>
      <vt:lpstr>Восстание декабристов </vt:lpstr>
      <vt:lpstr>Наташа Гончарова </vt:lpstr>
      <vt:lpstr>Презентация PowerPoint</vt:lpstr>
      <vt:lpstr>Презентация PowerPoint</vt:lpstr>
      <vt:lpstr>Дуэль с Дантесом и смерть Пушкина</vt:lpstr>
      <vt:lpstr>Интересные факты о жизни поэта</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Владелец</dc:creator>
  <cp:lastModifiedBy>Владелец</cp:lastModifiedBy>
  <cp:revision>13</cp:revision>
  <dcterms:created xsi:type="dcterms:W3CDTF">2024-06-03T09:33:23Z</dcterms:created>
  <dcterms:modified xsi:type="dcterms:W3CDTF">2024-06-03T11:35:28Z</dcterms:modified>
</cp:coreProperties>
</file>