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2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72AC0198-13C6-44E6-A885-B86535B5F924}" type="datetimeFigureOut">
              <a:rPr lang="ru-RU" smtClean="0"/>
              <a:t>12.04.2024</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F94C518C-FBF6-4B0B-BBD3-2F1EC8809F51}" type="slidenum">
              <a:rPr lang="ru-RU" smtClean="0"/>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680317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2AC0198-13C6-44E6-A885-B86535B5F924}" type="datetimeFigureOut">
              <a:rPr lang="ru-RU" smtClean="0"/>
              <a:t>12.04.2024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94C518C-FBF6-4B0B-BBD3-2F1EC8809F51}" type="slidenum">
              <a:rPr lang="ru-RU" smtClean="0"/>
              <a:t>‹#›</a:t>
            </a:fld>
            <a:endParaRPr lang="ru-RU"/>
          </a:p>
        </p:txBody>
      </p:sp>
    </p:spTree>
    <p:extLst>
      <p:ext uri="{BB962C8B-B14F-4D97-AF65-F5344CB8AC3E}">
        <p14:creationId xmlns:p14="http://schemas.microsoft.com/office/powerpoint/2010/main" val="1654907946"/>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2AC0198-13C6-44E6-A885-B86535B5F924}" type="datetimeFigureOut">
              <a:rPr lang="ru-RU" smtClean="0"/>
              <a:t>12.04.2024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94C518C-FBF6-4B0B-BBD3-2F1EC8809F51}" type="slidenum">
              <a:rPr lang="ru-RU" smtClean="0"/>
              <a:t>‹#›</a:t>
            </a:fld>
            <a:endParaRPr lang="ru-RU"/>
          </a:p>
        </p:txBody>
      </p:sp>
    </p:spTree>
    <p:extLst>
      <p:ext uri="{BB962C8B-B14F-4D97-AF65-F5344CB8AC3E}">
        <p14:creationId xmlns:p14="http://schemas.microsoft.com/office/powerpoint/2010/main" val="1207896271"/>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2AC0198-13C6-44E6-A885-B86535B5F924}" type="datetimeFigureOut">
              <a:rPr lang="ru-RU" smtClean="0"/>
              <a:t>12.04.2024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94C518C-FBF6-4B0B-BBD3-2F1EC8809F51}" type="slidenum">
              <a:rPr lang="ru-RU" smtClean="0"/>
              <a:t>‹#›</a:t>
            </a:fld>
            <a:endParaRPr lang="ru-RU"/>
          </a:p>
        </p:txBody>
      </p:sp>
    </p:spTree>
    <p:extLst>
      <p:ext uri="{BB962C8B-B14F-4D97-AF65-F5344CB8AC3E}">
        <p14:creationId xmlns:p14="http://schemas.microsoft.com/office/powerpoint/2010/main" val="3867262427"/>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72AC0198-13C6-44E6-A885-B86535B5F924}" type="datetimeFigureOut">
              <a:rPr lang="ru-RU" smtClean="0"/>
              <a:t>12.04.2024</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F94C518C-FBF6-4B0B-BBD3-2F1EC8809F51}" type="slidenum">
              <a:rPr lang="ru-RU" smtClean="0"/>
              <a:t>‹#›</a:t>
            </a:fld>
            <a:endParaRPr lang="ru-RU"/>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9249043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72AC0198-13C6-44E6-A885-B86535B5F924}" type="datetimeFigureOut">
              <a:rPr lang="ru-RU" smtClean="0"/>
              <a:t>12.04.2024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94C518C-FBF6-4B0B-BBD3-2F1EC8809F51}" type="slidenum">
              <a:rPr lang="ru-RU" smtClean="0"/>
              <a:t>‹#›</a:t>
            </a:fld>
            <a:endParaRPr lang="ru-RU"/>
          </a:p>
        </p:txBody>
      </p:sp>
    </p:spTree>
    <p:extLst>
      <p:ext uri="{BB962C8B-B14F-4D97-AF65-F5344CB8AC3E}">
        <p14:creationId xmlns:p14="http://schemas.microsoft.com/office/powerpoint/2010/main" val="1870059746"/>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2AC0198-13C6-44E6-A885-B86535B5F924}" type="datetimeFigureOut">
              <a:rPr lang="ru-RU" smtClean="0"/>
              <a:t>12.04.2024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94C518C-FBF6-4B0B-BBD3-2F1EC8809F51}" type="slidenum">
              <a:rPr lang="ru-RU" smtClean="0"/>
              <a:t>‹#›</a:t>
            </a:fld>
            <a:endParaRPr lang="ru-RU"/>
          </a:p>
        </p:txBody>
      </p:sp>
    </p:spTree>
    <p:extLst>
      <p:ext uri="{BB962C8B-B14F-4D97-AF65-F5344CB8AC3E}">
        <p14:creationId xmlns:p14="http://schemas.microsoft.com/office/powerpoint/2010/main" val="3344265297"/>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2AC0198-13C6-44E6-A885-B86535B5F924}" type="datetimeFigureOut">
              <a:rPr lang="ru-RU" smtClean="0"/>
              <a:t>12.04.2024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94C518C-FBF6-4B0B-BBD3-2F1EC8809F51}" type="slidenum">
              <a:rPr lang="ru-RU" smtClean="0"/>
              <a:t>‹#›</a:t>
            </a:fld>
            <a:endParaRPr lang="ru-RU"/>
          </a:p>
        </p:txBody>
      </p:sp>
    </p:spTree>
    <p:extLst>
      <p:ext uri="{BB962C8B-B14F-4D97-AF65-F5344CB8AC3E}">
        <p14:creationId xmlns:p14="http://schemas.microsoft.com/office/powerpoint/2010/main" val="3455690587"/>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AC0198-13C6-44E6-A885-B86535B5F924}" type="datetimeFigureOut">
              <a:rPr lang="ru-RU" smtClean="0"/>
              <a:t>12.04.2024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94C518C-FBF6-4B0B-BBD3-2F1EC8809F51}" type="slidenum">
              <a:rPr lang="ru-RU" smtClean="0"/>
              <a:t>‹#›</a:t>
            </a:fld>
            <a:endParaRPr lang="ru-RU"/>
          </a:p>
        </p:txBody>
      </p:sp>
    </p:spTree>
    <p:extLst>
      <p:ext uri="{BB962C8B-B14F-4D97-AF65-F5344CB8AC3E}">
        <p14:creationId xmlns:p14="http://schemas.microsoft.com/office/powerpoint/2010/main" val="2490511572"/>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72AC0198-13C6-44E6-A885-B86535B5F924}" type="datetimeFigureOut">
              <a:rPr lang="ru-RU" smtClean="0"/>
              <a:t>12.04.2024</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F94C518C-FBF6-4B0B-BBD3-2F1EC8809F51}"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48074231"/>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72AC0198-13C6-44E6-A885-B86535B5F924}" type="datetimeFigureOut">
              <a:rPr lang="ru-RU" smtClean="0"/>
              <a:t>12.04.2024</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F94C518C-FBF6-4B0B-BBD3-2F1EC8809F51}"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73847682"/>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72AC0198-13C6-44E6-A885-B86535B5F924}" type="datetimeFigureOut">
              <a:rPr lang="ru-RU" smtClean="0"/>
              <a:t>12.04.2024</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F94C518C-FBF6-4B0B-BBD3-2F1EC8809F51}" type="slidenum">
              <a:rPr lang="ru-RU" smtClean="0"/>
              <a:t>‹#›</a:t>
            </a:fld>
            <a:endParaRPr lang="ru-RU"/>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013383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culture.ru/materials/165887/dekabrist-bez-dekabrya-5-amplua-petra-vyazemskogo"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culture.ru/materials/52395/koroli-manezh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culture.ru/themes/197/vladimir-nabokov"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CF980D-4C24-4AB9-93CD-A8B1DB66CD58}"/>
              </a:ext>
            </a:extLst>
          </p:cNvPr>
          <p:cNvSpPr>
            <a:spLocks noGrp="1"/>
          </p:cNvSpPr>
          <p:nvPr>
            <p:ph type="ctrTitle"/>
          </p:nvPr>
        </p:nvSpPr>
        <p:spPr/>
        <p:txBody>
          <a:bodyPr/>
          <a:lstStyle/>
          <a:p>
            <a:r>
              <a:rPr lang="ru-RU" dirty="0"/>
              <a:t> в здоровом теле-здоровый дух.</a:t>
            </a:r>
          </a:p>
        </p:txBody>
      </p:sp>
      <p:sp>
        <p:nvSpPr>
          <p:cNvPr id="3" name="Подзаголовок 2">
            <a:extLst>
              <a:ext uri="{FF2B5EF4-FFF2-40B4-BE49-F238E27FC236}">
                <a16:creationId xmlns:a16="http://schemas.microsoft.com/office/drawing/2014/main" id="{55274B81-6740-4B8C-B13F-229826ECAAC1}"/>
              </a:ext>
            </a:extLst>
          </p:cNvPr>
          <p:cNvSpPr>
            <a:spLocks noGrp="1"/>
          </p:cNvSpPr>
          <p:nvPr>
            <p:ph type="subTitle" idx="1"/>
          </p:nvPr>
        </p:nvSpPr>
        <p:spPr/>
        <p:txBody>
          <a:bodyPr/>
          <a:lstStyle/>
          <a:p>
            <a:r>
              <a:rPr lang="ru-RU" dirty="0">
                <a:latin typeface="Times New Roman" panose="02020603050405020304" pitchFamily="18" charset="0"/>
                <a:cs typeface="Times New Roman" panose="02020603050405020304" pitchFamily="18" charset="0"/>
              </a:rPr>
              <a:t>Спортивные пристрастия русских литераторов</a:t>
            </a:r>
          </a:p>
        </p:txBody>
      </p:sp>
    </p:spTree>
    <p:extLst>
      <p:ext uri="{BB962C8B-B14F-4D97-AF65-F5344CB8AC3E}">
        <p14:creationId xmlns:p14="http://schemas.microsoft.com/office/powerpoint/2010/main" val="438156123"/>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F73BC5-AE4D-4DFB-B681-B7EBD664A7FE}"/>
              </a:ext>
            </a:extLst>
          </p:cNvPr>
          <p:cNvSpPr>
            <a:spLocks noGrp="1"/>
          </p:cNvSpPr>
          <p:nvPr>
            <p:ph type="title"/>
          </p:nvPr>
        </p:nvSpPr>
        <p:spPr>
          <a:xfrm>
            <a:off x="1295400" y="326168"/>
            <a:ext cx="9601200" cy="624016"/>
          </a:xfrm>
        </p:spPr>
        <p:txBody>
          <a:bodyPr>
            <a:normAutofit fontScale="90000"/>
          </a:bodyPr>
          <a:lstStyle/>
          <a:p>
            <a:pPr algn="ctr"/>
            <a:r>
              <a:rPr lang="ru-RU" sz="4000" b="1" dirty="0">
                <a:solidFill>
                  <a:srgbClr val="3C3C3C"/>
                </a:solidFill>
                <a:effectLst/>
                <a:latin typeface="Times New Roman" panose="02020603050405020304" pitchFamily="18" charset="0"/>
                <a:ea typeface="Times New Roman" panose="02020603050405020304" pitchFamily="18" charset="0"/>
                <a:cs typeface="Times New Roman" panose="02020603050405020304" pitchFamily="18" charset="0"/>
              </a:rPr>
              <a:t>Шахматист Тургенев</a:t>
            </a:r>
            <a:br>
              <a:rPr lang="ru-RU" sz="4000" b="1" dirty="0">
                <a:effectLst/>
                <a:latin typeface="Times New Roman" panose="02020603050405020304" pitchFamily="18" charset="0"/>
                <a:ea typeface="Times New Roman" panose="02020603050405020304" pitchFamily="18" charset="0"/>
              </a:rPr>
            </a:br>
            <a:endParaRPr lang="ru-RU" dirty="0"/>
          </a:p>
        </p:txBody>
      </p:sp>
      <p:sp>
        <p:nvSpPr>
          <p:cNvPr id="3" name="Объект 2">
            <a:extLst>
              <a:ext uri="{FF2B5EF4-FFF2-40B4-BE49-F238E27FC236}">
                <a16:creationId xmlns:a16="http://schemas.microsoft.com/office/drawing/2014/main" id="{E1AD213E-5609-486C-AD02-DD6AC00F0FBA}"/>
              </a:ext>
            </a:extLst>
          </p:cNvPr>
          <p:cNvSpPr>
            <a:spLocks noGrp="1"/>
          </p:cNvSpPr>
          <p:nvPr>
            <p:ph idx="1"/>
          </p:nvPr>
        </p:nvSpPr>
        <p:spPr>
          <a:xfrm>
            <a:off x="1235676" y="840259"/>
            <a:ext cx="10404389" cy="5626443"/>
          </a:xfrm>
        </p:spPr>
        <p:txBody>
          <a:bodyPr>
            <a:normAutofit/>
          </a:bodyPr>
          <a:lstStyle/>
          <a:p>
            <a:pPr>
              <a:lnSpc>
                <a:spcPct val="100000"/>
              </a:lnSpc>
              <a:spcBef>
                <a:spcPts val="0"/>
              </a:spcBef>
              <a:spcAft>
                <a:spcPts val="0"/>
              </a:spcAft>
            </a:pP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Где бы ни жил писатель — в Петербурге, в Париже, Баден-Бадене — шахматы он не оставлял. </a:t>
            </a:r>
            <a:r>
              <a:rPr lang="ru-RU" i="1"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«Моя работа подвигалась медленно, прочел я мало &lt;…&gt; играл в шахматы и сидел дома»</a:t>
            </a: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 — писал Тургенев друзьям из Парижа в 1861 году. </a:t>
            </a:r>
            <a:r>
              <a:rPr lang="ru-RU" i="1"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«Выезжаю мало и ничего не работаю: большей частью играю в шахматы»</a:t>
            </a: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 — сообщал он годом позднее.</a:t>
            </a:r>
          </a:p>
          <a:p>
            <a:pPr>
              <a:lnSpc>
                <a:spcPct val="100000"/>
              </a:lnSpc>
              <a:spcBef>
                <a:spcPts val="0"/>
              </a:spcBef>
              <a:spcAft>
                <a:spcPts val="0"/>
              </a:spcAft>
            </a:pP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В часы скуки писатель грезил о том, чтобы разыграть хорошую партию с другом: </a:t>
            </a:r>
            <a:r>
              <a:rPr lang="ru-RU" i="1"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«С истинным удовольствием мечтаю о том, как мы сразимся в шахматы с Вами на </a:t>
            </a:r>
            <a:r>
              <a:rPr lang="ru-RU" i="1" dirty="0" err="1">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Вашеи</a:t>
            </a:r>
            <a:r>
              <a:rPr lang="ru-RU" i="1"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 террасе»</a:t>
            </a: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 — писал он своему соседу Ивану Борисову в Россию из Парижа в 1865 году.</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spcBef>
                <a:spcPts val="0"/>
              </a:spcBef>
              <a:spcAft>
                <a:spcPts val="0"/>
              </a:spcAft>
            </a:pP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Дружеских матчей Тургеневу, впрочем, </a:t>
            </a:r>
          </a:p>
          <a:p>
            <a:pPr marL="0" indent="0">
              <a:lnSpc>
                <a:spcPct val="100000"/>
              </a:lnSpc>
              <a:spcBef>
                <a:spcPts val="0"/>
              </a:spcBef>
              <a:spcAft>
                <a:spcPts val="0"/>
              </a:spcAft>
              <a:buNone/>
            </a:pP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      было недостаточно: ему хотелось сразиться</a:t>
            </a:r>
          </a:p>
          <a:p>
            <a:pPr marL="0" indent="0">
              <a:lnSpc>
                <a:spcPct val="100000"/>
              </a:lnSpc>
              <a:spcBef>
                <a:spcPts val="0"/>
              </a:spcBef>
              <a:spcAft>
                <a:spcPts val="0"/>
              </a:spcAft>
              <a:buNone/>
            </a:pP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      с профессионалами. В Париже он был </a:t>
            </a:r>
          </a:p>
          <a:p>
            <a:pPr marL="0" indent="0">
              <a:lnSpc>
                <a:spcPct val="100000"/>
              </a:lnSpc>
              <a:spcBef>
                <a:spcPts val="0"/>
              </a:spcBef>
              <a:spcAft>
                <a:spcPts val="0"/>
              </a:spcAft>
              <a:buNone/>
            </a:pP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      завсегдатаем «Кафе де ля </a:t>
            </a:r>
            <a:r>
              <a:rPr lang="ru-RU" dirty="0" err="1">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Ранж</a:t>
            </a: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 — </a:t>
            </a:r>
          </a:p>
          <a:p>
            <a:pPr marL="0" indent="0">
              <a:lnSpc>
                <a:spcPct val="100000"/>
              </a:lnSpc>
              <a:spcBef>
                <a:spcPts val="0"/>
              </a:spcBef>
              <a:spcAft>
                <a:spcPts val="0"/>
              </a:spcAft>
              <a:buNone/>
            </a:pP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      самого знаменитого во Франции места </a:t>
            </a:r>
          </a:p>
          <a:p>
            <a:pPr marL="0" indent="0">
              <a:lnSpc>
                <a:spcPct val="100000"/>
              </a:lnSpc>
              <a:spcBef>
                <a:spcPts val="0"/>
              </a:spcBef>
              <a:spcAft>
                <a:spcPts val="0"/>
              </a:spcAft>
              <a:buNone/>
            </a:pP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      для игры в шахматы. Уцелело короткое</a:t>
            </a:r>
          </a:p>
          <a:p>
            <a:pPr marL="0" indent="0">
              <a:lnSpc>
                <a:spcPct val="100000"/>
              </a:lnSpc>
              <a:spcBef>
                <a:spcPts val="0"/>
              </a:spcBef>
              <a:spcAft>
                <a:spcPts val="0"/>
              </a:spcAft>
              <a:buNone/>
            </a:pP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      письмо писателю немецкому шахматисту </a:t>
            </a:r>
          </a:p>
          <a:p>
            <a:pPr marL="0" indent="0">
              <a:lnSpc>
                <a:spcPct val="100000"/>
              </a:lnSpc>
              <a:spcBef>
                <a:spcPts val="0"/>
              </a:spcBef>
              <a:spcAft>
                <a:spcPts val="0"/>
              </a:spcAft>
              <a:buNone/>
            </a:pP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      Даниилу </a:t>
            </a:r>
            <a:r>
              <a:rPr lang="ru-RU" dirty="0" err="1">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Гарвицу</a:t>
            </a: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 с предложением</a:t>
            </a:r>
          </a:p>
          <a:p>
            <a:pPr marL="0" indent="0">
              <a:lnSpc>
                <a:spcPct val="100000"/>
              </a:lnSpc>
              <a:spcBef>
                <a:spcPts val="0"/>
              </a:spcBef>
              <a:spcAft>
                <a:spcPts val="0"/>
              </a:spcAft>
              <a:buNone/>
            </a:pP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     встретиться за доской.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5" name="Рисунок 4">
            <a:extLst>
              <a:ext uri="{FF2B5EF4-FFF2-40B4-BE49-F238E27FC236}">
                <a16:creationId xmlns:a16="http://schemas.microsoft.com/office/drawing/2014/main" id="{3B6DB8DF-D99C-4341-A51A-BB19E6C302F3}"/>
              </a:ext>
            </a:extLst>
          </p:cNvPr>
          <p:cNvPicPr>
            <a:picLocks noChangeAspect="1"/>
          </p:cNvPicPr>
          <p:nvPr/>
        </p:nvPicPr>
        <p:blipFill>
          <a:blip r:embed="rId2"/>
          <a:stretch>
            <a:fillRect/>
          </a:stretch>
        </p:blipFill>
        <p:spPr>
          <a:xfrm>
            <a:off x="6911546" y="3376286"/>
            <a:ext cx="3985054" cy="2988791"/>
          </a:xfrm>
          <a:prstGeom prst="rect">
            <a:avLst/>
          </a:prstGeom>
        </p:spPr>
      </p:pic>
    </p:spTree>
    <p:extLst>
      <p:ext uri="{BB962C8B-B14F-4D97-AF65-F5344CB8AC3E}">
        <p14:creationId xmlns:p14="http://schemas.microsoft.com/office/powerpoint/2010/main" val="3219135750"/>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D46D520-CB25-4E14-8AE4-263A8EFCC60C}"/>
              </a:ext>
            </a:extLst>
          </p:cNvPr>
          <p:cNvSpPr>
            <a:spLocks noGrp="1"/>
          </p:cNvSpPr>
          <p:nvPr>
            <p:ph idx="1"/>
          </p:nvPr>
        </p:nvSpPr>
        <p:spPr>
          <a:xfrm>
            <a:off x="1062681" y="181232"/>
            <a:ext cx="9910119" cy="5686168"/>
          </a:xfrm>
        </p:spPr>
        <p:txBody>
          <a:bodyPr>
            <a:normAutofit/>
          </a:bodyPr>
          <a:lstStyle/>
          <a:p>
            <a:r>
              <a:rPr lang="ru-RU" dirty="0"/>
              <a:t>Одним из партнеров Тургенева был Лев Толстой. Они встречались за доской и в Петербурге, и за границей. Однажды Толстой писал своей сестре Марии Николаевне о проигранных Тургеневу партиях: «Играли в шахматы. Он выиграл две, я одну, но я был не в духе».</a:t>
            </a:r>
          </a:p>
          <a:p>
            <a:r>
              <a:rPr lang="ru-RU" dirty="0"/>
              <a:t>Тургенев не только часто разыгрывал партии, но и изучал теорию шахмат: он покупал учебники и выписывал из-за границы специализированный журнал «</a:t>
            </a:r>
            <a:r>
              <a:rPr lang="ru-RU" dirty="0" err="1"/>
              <a:t>Шахцайтунг</a:t>
            </a:r>
            <a:r>
              <a:rPr lang="ru-RU" dirty="0"/>
              <a:t>». Тех же своих приятелей, кто не умел играть в шахматы, он старательно приобщал к любимому делу. «Дружески кланяюсь твоей супруге, — писал он Якову Полонскому  из Германии, — приехав в Петербург, я научу ее еще лучше играть в шахматы».</a:t>
            </a:r>
          </a:p>
          <a:p>
            <a:pPr>
              <a:lnSpc>
                <a:spcPct val="100000"/>
              </a:lnSpc>
              <a:spcBef>
                <a:spcPts val="0"/>
              </a:spcBef>
              <a:spcAft>
                <a:spcPts val="0"/>
              </a:spcAft>
            </a:pPr>
            <a:r>
              <a:rPr lang="ru-RU" dirty="0"/>
              <a:t>Отразилась любовь к игре и на творчестве писателя. Описывая характер героя романа «Отцы и дети» Аркадия </a:t>
            </a:r>
          </a:p>
          <a:p>
            <a:pPr marL="0" indent="0">
              <a:lnSpc>
                <a:spcPct val="100000"/>
              </a:lnSpc>
              <a:spcBef>
                <a:spcPts val="0"/>
              </a:spcBef>
              <a:spcAft>
                <a:spcPts val="0"/>
              </a:spcAft>
              <a:buNone/>
            </a:pPr>
            <a:r>
              <a:rPr lang="ru-RU" dirty="0"/>
              <a:t>     </a:t>
            </a:r>
            <a:r>
              <a:rPr lang="ru-RU" dirty="0" err="1"/>
              <a:t>Кирсанова,Тургенев</a:t>
            </a:r>
            <a:r>
              <a:rPr lang="ru-RU" dirty="0"/>
              <a:t> отметил, что тот </a:t>
            </a:r>
          </a:p>
          <a:p>
            <a:pPr marL="0" indent="0">
              <a:lnSpc>
                <a:spcPct val="100000"/>
              </a:lnSpc>
              <a:spcBef>
                <a:spcPts val="0"/>
              </a:spcBef>
              <a:spcAft>
                <a:spcPts val="0"/>
              </a:spcAft>
              <a:buNone/>
            </a:pPr>
            <a:r>
              <a:rPr lang="ru-RU" dirty="0"/>
              <a:t>     отличался «уверенностью опытного</a:t>
            </a:r>
          </a:p>
          <a:p>
            <a:pPr marL="0" indent="0">
              <a:lnSpc>
                <a:spcPct val="100000"/>
              </a:lnSpc>
              <a:spcBef>
                <a:spcPts val="0"/>
              </a:spcBef>
              <a:spcAft>
                <a:spcPts val="0"/>
              </a:spcAft>
              <a:buNone/>
            </a:pPr>
            <a:r>
              <a:rPr lang="ru-RU" dirty="0"/>
              <a:t>     шахматного игрока, который предвидел </a:t>
            </a:r>
          </a:p>
          <a:p>
            <a:pPr marL="0" indent="0">
              <a:lnSpc>
                <a:spcPct val="100000"/>
              </a:lnSpc>
              <a:spcBef>
                <a:spcPts val="0"/>
              </a:spcBef>
              <a:spcAft>
                <a:spcPts val="0"/>
              </a:spcAft>
              <a:buNone/>
            </a:pPr>
            <a:r>
              <a:rPr lang="ru-RU" dirty="0"/>
              <a:t>     опасный, по-видимому, ход противника».</a:t>
            </a:r>
          </a:p>
          <a:p>
            <a:endParaRPr lang="ru-RU" dirty="0"/>
          </a:p>
        </p:txBody>
      </p:sp>
      <p:pic>
        <p:nvPicPr>
          <p:cNvPr id="6" name="Рисунок 5">
            <a:extLst>
              <a:ext uri="{FF2B5EF4-FFF2-40B4-BE49-F238E27FC236}">
                <a16:creationId xmlns:a16="http://schemas.microsoft.com/office/drawing/2014/main" id="{943A5801-AB66-429A-BDA3-2B29C841CC63}"/>
              </a:ext>
            </a:extLst>
          </p:cNvPr>
          <p:cNvPicPr>
            <a:picLocks noChangeAspect="1"/>
          </p:cNvPicPr>
          <p:nvPr/>
        </p:nvPicPr>
        <p:blipFill>
          <a:blip r:embed="rId2"/>
          <a:stretch>
            <a:fillRect/>
          </a:stretch>
        </p:blipFill>
        <p:spPr>
          <a:xfrm>
            <a:off x="6614983" y="3600163"/>
            <a:ext cx="3855950" cy="2819524"/>
          </a:xfrm>
          <a:prstGeom prst="rect">
            <a:avLst/>
          </a:prstGeom>
        </p:spPr>
      </p:pic>
    </p:spTree>
    <p:extLst>
      <p:ext uri="{BB962C8B-B14F-4D97-AF65-F5344CB8AC3E}">
        <p14:creationId xmlns:p14="http://schemas.microsoft.com/office/powerpoint/2010/main" val="1375847944"/>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B4C279-2131-46A7-9CCE-2D261BE23840}"/>
              </a:ext>
            </a:extLst>
          </p:cNvPr>
          <p:cNvSpPr>
            <a:spLocks noGrp="1"/>
          </p:cNvSpPr>
          <p:nvPr>
            <p:ph type="title"/>
          </p:nvPr>
        </p:nvSpPr>
        <p:spPr>
          <a:xfrm>
            <a:off x="1371600" y="263611"/>
            <a:ext cx="9601200" cy="1235675"/>
          </a:xfrm>
        </p:spPr>
        <p:txBody>
          <a:bodyPr>
            <a:normAutofit fontScale="90000"/>
          </a:bodyPr>
          <a:lstStyle/>
          <a:p>
            <a:pPr algn="ctr">
              <a:lnSpc>
                <a:spcPct val="107000"/>
              </a:lnSpc>
              <a:spcAft>
                <a:spcPts val="800"/>
              </a:spcAft>
            </a:pPr>
            <a:r>
              <a:rPr lang="ru-RU" sz="4000" b="1" dirty="0">
                <a:effectLst/>
                <a:latin typeface="Times New Roman" panose="02020603050405020304" pitchFamily="18" charset="0"/>
                <a:ea typeface="Calibri" panose="020F0502020204030204" pitchFamily="34" charset="0"/>
                <a:cs typeface="Times New Roman" panose="02020603050405020304" pitchFamily="18" charset="0"/>
              </a:rPr>
              <a:t>Анна </a:t>
            </a:r>
            <a:r>
              <a:rPr lang="ru-RU" sz="4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Ахматова</a:t>
            </a:r>
            <a:r>
              <a:rPr lang="ru-RU" sz="4000" b="1" dirty="0">
                <a:effectLst/>
                <a:latin typeface="Times New Roman" panose="02020603050405020304" pitchFamily="18" charset="0"/>
                <a:ea typeface="Calibri" panose="020F0502020204030204" pitchFamily="34" charset="0"/>
                <a:cs typeface="Times New Roman" panose="02020603050405020304" pitchFamily="18" charset="0"/>
              </a:rPr>
              <a:t>, плавание и художественная гимнастика</a:t>
            </a:r>
            <a:br>
              <a:rPr lang="ru-RU" sz="44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Объект 2">
            <a:extLst>
              <a:ext uri="{FF2B5EF4-FFF2-40B4-BE49-F238E27FC236}">
                <a16:creationId xmlns:a16="http://schemas.microsoft.com/office/drawing/2014/main" id="{C0F10915-9F8C-441D-8548-C1400D228AD4}"/>
              </a:ext>
            </a:extLst>
          </p:cNvPr>
          <p:cNvSpPr>
            <a:spLocks noGrp="1"/>
          </p:cNvSpPr>
          <p:nvPr>
            <p:ph idx="1"/>
          </p:nvPr>
        </p:nvSpPr>
        <p:spPr>
          <a:xfrm>
            <a:off x="1491048" y="1499285"/>
            <a:ext cx="9481751" cy="5095103"/>
          </a:xfrm>
        </p:spPr>
        <p:txBody>
          <a:bodyPr/>
          <a:lstStyle/>
          <a:p>
            <a:pPr>
              <a:lnSpc>
                <a:spcPct val="100000"/>
              </a:lnSpc>
              <a:spcBef>
                <a:spcPts val="0"/>
              </a:spcBef>
              <a:spcAft>
                <a:spcPts val="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У поэтессы Анны Ахматовой было по спортивному увлечению буквально на каждый сезон. Она регулярно возвращалась в родную Одессу, где плавала в Черном море. И хотя этот вид спорта тогда считался «неженским», поэтесса не стеснялась  «бунтовать» на публике:</a:t>
            </a:r>
          </a:p>
          <a:p>
            <a:pPr>
              <a:lnSpc>
                <a:spcPct val="100000"/>
              </a:lnSpc>
              <a:spcBef>
                <a:spcPts val="0"/>
              </a:spcBef>
              <a:spcAft>
                <a:spcPts val="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Зимой поэтесса охотно ходила на лыжах. Как вспоминала ее падчерица Ирина Пунина,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Акума</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(прозвище поэтессы —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Газета.Ru</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часто брала ее на подобные прогулки по замерзшей Фонтанке. «На лыжах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Акума</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шла легко, свободно скользя по лыжне. Самые счастливые прогулки заканчивались походом к Срезневским», — рассказывала Пунина.</a:t>
            </a:r>
          </a:p>
          <a:p>
            <a:pPr>
              <a:lnSpc>
                <a:spcPct val="107000"/>
              </a:lnSpc>
              <a:spcAft>
                <a:spcPts val="800"/>
              </a:spcAft>
            </a:pP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7" name="Рисунок 6">
            <a:extLst>
              <a:ext uri="{FF2B5EF4-FFF2-40B4-BE49-F238E27FC236}">
                <a16:creationId xmlns:a16="http://schemas.microsoft.com/office/drawing/2014/main" id="{ADCE71A4-9410-4E7F-BD14-5FC2AB710304}"/>
              </a:ext>
            </a:extLst>
          </p:cNvPr>
          <p:cNvPicPr>
            <a:picLocks noChangeAspect="1"/>
          </p:cNvPicPr>
          <p:nvPr/>
        </p:nvPicPr>
        <p:blipFill>
          <a:blip r:embed="rId2"/>
          <a:stretch>
            <a:fillRect/>
          </a:stretch>
        </p:blipFill>
        <p:spPr>
          <a:xfrm>
            <a:off x="6779433" y="4107044"/>
            <a:ext cx="3328704" cy="2219136"/>
          </a:xfrm>
          <a:prstGeom prst="rect">
            <a:avLst/>
          </a:prstGeom>
        </p:spPr>
      </p:pic>
    </p:spTree>
    <p:extLst>
      <p:ext uri="{BB962C8B-B14F-4D97-AF65-F5344CB8AC3E}">
        <p14:creationId xmlns:p14="http://schemas.microsoft.com/office/powerpoint/2010/main" val="1920351363"/>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0E4F6F3-6D4F-417C-8CE6-DC6B8B369549}"/>
              </a:ext>
            </a:extLst>
          </p:cNvPr>
          <p:cNvSpPr>
            <a:spLocks noGrp="1"/>
          </p:cNvSpPr>
          <p:nvPr>
            <p:ph idx="1"/>
          </p:nvPr>
        </p:nvSpPr>
        <p:spPr>
          <a:xfrm>
            <a:off x="1268627" y="489903"/>
            <a:ext cx="9704173" cy="6141556"/>
          </a:xfrm>
        </p:spPr>
        <p:txBody>
          <a:bodyPr>
            <a:normAutofit fontScale="92500" lnSpcReduction="10000"/>
          </a:bodyPr>
          <a:lstStyle/>
          <a:p>
            <a:pPr>
              <a:lnSpc>
                <a:spcPct val="100000"/>
              </a:lnSpc>
              <a:spcBef>
                <a:spcPts val="0"/>
              </a:spcBef>
              <a:spcAft>
                <a:spcPts val="0"/>
              </a:spcAft>
            </a:pPr>
            <a:r>
              <a:rPr lang="ru-RU" dirty="0">
                <a:solidFill>
                  <a:srgbClr val="000000"/>
                </a:solidFill>
                <a:latin typeface="Times New Roman" panose="02020603050405020304" pitchFamily="18" charset="0"/>
                <a:cs typeface="Times New Roman" panose="02020603050405020304" pitchFamily="18" charset="0"/>
              </a:rPr>
              <a:t>В</a:t>
            </a:r>
            <a:r>
              <a:rPr lang="ru-RU" b="0" i="0" dirty="0">
                <a:solidFill>
                  <a:srgbClr val="000000"/>
                </a:solidFill>
                <a:effectLst/>
                <a:latin typeface="Times New Roman" panose="02020603050405020304" pitchFamily="18" charset="0"/>
                <a:cs typeface="Times New Roman" panose="02020603050405020304" pitchFamily="18" charset="0"/>
              </a:rPr>
              <a:t> гимнастике поэтессе не было равных. Многие мемуаристы рассказывают об импровизированных вечерах, где демонстрировалась поразительная ахматовская гибкость: «Ахматова выступала как „женщина-змея“: гибкость у нее была удивительная — она легко закладывала ногу за шею, касалась затылком пяток, сохраняя при всем этом строгое лицо послушницы», — вспоминала соседка Гумилевых по поместью Вера Неведомская. </a:t>
            </a:r>
          </a:p>
          <a:p>
            <a:pPr>
              <a:lnSpc>
                <a:spcPct val="100000"/>
              </a:lnSpc>
              <a:spcBef>
                <a:spcPts val="0"/>
              </a:spcBef>
              <a:spcAft>
                <a:spcPts val="0"/>
              </a:spcAft>
            </a:pPr>
            <a:r>
              <a:rPr lang="ru-RU" b="0" i="0" dirty="0">
                <a:solidFill>
                  <a:srgbClr val="000000"/>
                </a:solidFill>
                <a:effectLst/>
                <a:latin typeface="Times New Roman" panose="02020603050405020304" pitchFamily="18" charset="0"/>
                <a:cs typeface="Times New Roman" panose="02020603050405020304" pitchFamily="18" charset="0"/>
              </a:rPr>
              <a:t>После, для полного эффекта, зрителям читалось стихотворение «Змея»:</a:t>
            </a:r>
            <a:br>
              <a:rPr lang="ru-RU" dirty="0">
                <a:latin typeface="Times New Roman" panose="02020603050405020304" pitchFamily="18" charset="0"/>
                <a:cs typeface="Times New Roman" panose="02020603050405020304" pitchFamily="18" charset="0"/>
              </a:rPr>
            </a:br>
            <a:r>
              <a:rPr lang="ru-RU" b="0" i="0" dirty="0">
                <a:solidFill>
                  <a:srgbClr val="000000"/>
                </a:solidFill>
                <a:effectLst/>
                <a:latin typeface="Times New Roman" panose="02020603050405020304" pitchFamily="18" charset="0"/>
                <a:cs typeface="Times New Roman" panose="02020603050405020304" pitchFamily="18" charset="0"/>
              </a:rPr>
              <a:t>В комнате моей живет красивая</a:t>
            </a:r>
            <a:br>
              <a:rPr lang="ru-RU" dirty="0">
                <a:latin typeface="Times New Roman" panose="02020603050405020304" pitchFamily="18" charset="0"/>
                <a:cs typeface="Times New Roman" panose="02020603050405020304" pitchFamily="18" charset="0"/>
              </a:rPr>
            </a:br>
            <a:r>
              <a:rPr lang="ru-RU" b="0" i="0" dirty="0">
                <a:solidFill>
                  <a:srgbClr val="000000"/>
                </a:solidFill>
                <a:effectLst/>
                <a:latin typeface="Times New Roman" panose="02020603050405020304" pitchFamily="18" charset="0"/>
                <a:cs typeface="Times New Roman" panose="02020603050405020304" pitchFamily="18" charset="0"/>
              </a:rPr>
              <a:t>Медленная черная змея;</a:t>
            </a:r>
            <a:br>
              <a:rPr lang="ru-RU" dirty="0">
                <a:latin typeface="Times New Roman" panose="02020603050405020304" pitchFamily="18" charset="0"/>
                <a:cs typeface="Times New Roman" panose="02020603050405020304" pitchFamily="18" charset="0"/>
              </a:rPr>
            </a:br>
            <a:r>
              <a:rPr lang="ru-RU" b="0" i="0" dirty="0">
                <a:solidFill>
                  <a:srgbClr val="000000"/>
                </a:solidFill>
                <a:effectLst/>
                <a:latin typeface="Times New Roman" panose="02020603050405020304" pitchFamily="18" charset="0"/>
                <a:cs typeface="Times New Roman" panose="02020603050405020304" pitchFamily="18" charset="0"/>
              </a:rPr>
              <a:t>Как и я, такая же ленивая</a:t>
            </a:r>
            <a:br>
              <a:rPr lang="ru-RU" dirty="0">
                <a:latin typeface="Times New Roman" panose="02020603050405020304" pitchFamily="18" charset="0"/>
                <a:cs typeface="Times New Roman" panose="02020603050405020304" pitchFamily="18" charset="0"/>
              </a:rPr>
            </a:br>
            <a:r>
              <a:rPr lang="ru-RU" b="0" i="0" dirty="0">
                <a:solidFill>
                  <a:srgbClr val="000000"/>
                </a:solidFill>
                <a:effectLst/>
                <a:latin typeface="Times New Roman" panose="02020603050405020304" pitchFamily="18" charset="0"/>
                <a:cs typeface="Times New Roman" panose="02020603050405020304" pitchFamily="18" charset="0"/>
              </a:rPr>
              <a:t>И холодная, как я.</a:t>
            </a:r>
          </a:p>
          <a:p>
            <a:pPr marL="0" indent="0">
              <a:lnSpc>
                <a:spcPct val="100000"/>
              </a:lnSpc>
              <a:spcBef>
                <a:spcPts val="0"/>
              </a:spcBef>
              <a:spcAft>
                <a:spcPts val="0"/>
              </a:spcAft>
              <a:buNone/>
            </a:pPr>
            <a:r>
              <a:rPr lang="ru-RU" b="0" i="0" dirty="0">
                <a:solidFill>
                  <a:srgbClr val="000000"/>
                </a:solidFill>
                <a:effectLst/>
                <a:latin typeface="Times New Roman" panose="02020603050405020304" pitchFamily="18" charset="0"/>
                <a:cs typeface="Times New Roman" panose="02020603050405020304" pitchFamily="18" charset="0"/>
              </a:rPr>
              <a:t>           Вечером слагаю сказки чудные</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t>
            </a:r>
            <a:r>
              <a:rPr lang="ru-RU" b="0" i="0" dirty="0">
                <a:solidFill>
                  <a:srgbClr val="000000"/>
                </a:solidFill>
                <a:effectLst/>
                <a:latin typeface="Times New Roman" panose="02020603050405020304" pitchFamily="18" charset="0"/>
                <a:cs typeface="Times New Roman" panose="02020603050405020304" pitchFamily="18" charset="0"/>
              </a:rPr>
              <a:t>На ковре у красного огня,</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t>
            </a:r>
            <a:r>
              <a:rPr lang="ru-RU" b="0" i="0" dirty="0">
                <a:solidFill>
                  <a:srgbClr val="000000"/>
                </a:solidFill>
                <a:effectLst/>
                <a:latin typeface="Times New Roman" panose="02020603050405020304" pitchFamily="18" charset="0"/>
                <a:cs typeface="Times New Roman" panose="02020603050405020304" pitchFamily="18" charset="0"/>
              </a:rPr>
              <a:t>А она глазами изумрудными</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t>
            </a:r>
            <a:r>
              <a:rPr lang="ru-RU" b="0" i="0" dirty="0">
                <a:solidFill>
                  <a:srgbClr val="000000"/>
                </a:solidFill>
                <a:effectLst/>
                <a:latin typeface="Times New Roman" panose="02020603050405020304" pitchFamily="18" charset="0"/>
                <a:cs typeface="Times New Roman" panose="02020603050405020304" pitchFamily="18" charset="0"/>
              </a:rPr>
              <a:t>Равнодушно смотрит на меня.</a:t>
            </a:r>
          </a:p>
          <a:p>
            <a:pPr marL="0" indent="0">
              <a:lnSpc>
                <a:spcPct val="100000"/>
              </a:lnSpc>
              <a:spcBef>
                <a:spcPts val="0"/>
              </a:spcBef>
              <a:spcAft>
                <a:spcPts val="0"/>
              </a:spcAft>
              <a:buNone/>
            </a:pPr>
            <a:r>
              <a:rPr lang="ru-RU" b="0" i="0" dirty="0">
                <a:solidFill>
                  <a:srgbClr val="000000"/>
                </a:solidFill>
                <a:effectLst/>
                <a:latin typeface="Times New Roman" panose="02020603050405020304" pitchFamily="18" charset="0"/>
                <a:cs typeface="Times New Roman" panose="02020603050405020304" pitchFamily="18" charset="0"/>
              </a:rPr>
              <a:t>      Ночью слышат стонущие жалобы</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t>
            </a:r>
            <a:r>
              <a:rPr lang="ru-RU" b="0" i="0" dirty="0">
                <a:solidFill>
                  <a:srgbClr val="000000"/>
                </a:solidFill>
                <a:effectLst/>
                <a:latin typeface="Times New Roman" panose="02020603050405020304" pitchFamily="18" charset="0"/>
                <a:cs typeface="Times New Roman" panose="02020603050405020304" pitchFamily="18" charset="0"/>
              </a:rPr>
              <a:t>Мертвые, немые образа...</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t>
            </a:r>
            <a:r>
              <a:rPr lang="ru-RU" b="0" i="0" dirty="0">
                <a:solidFill>
                  <a:srgbClr val="000000"/>
                </a:solidFill>
                <a:effectLst/>
                <a:latin typeface="Times New Roman" panose="02020603050405020304" pitchFamily="18" charset="0"/>
                <a:cs typeface="Times New Roman" panose="02020603050405020304" pitchFamily="18" charset="0"/>
              </a:rPr>
              <a:t>Я иного, верно, пожелала бы,</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t>
            </a:r>
            <a:r>
              <a:rPr lang="ru-RU" b="0" i="0" dirty="0">
                <a:solidFill>
                  <a:srgbClr val="000000"/>
                </a:solidFill>
                <a:effectLst/>
                <a:latin typeface="Times New Roman" panose="02020603050405020304" pitchFamily="18" charset="0"/>
                <a:cs typeface="Times New Roman" panose="02020603050405020304" pitchFamily="18" charset="0"/>
              </a:rPr>
              <a:t>Если б не змеиные глаза.</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t>
            </a:r>
            <a:r>
              <a:rPr lang="ru-RU" b="0" i="0" dirty="0">
                <a:solidFill>
                  <a:srgbClr val="000000"/>
                </a:solidFill>
                <a:effectLst/>
                <a:latin typeface="Times New Roman" panose="02020603050405020304" pitchFamily="18" charset="0"/>
                <a:cs typeface="Times New Roman" panose="02020603050405020304" pitchFamily="18" charset="0"/>
              </a:rPr>
              <a:t>Только утром снова я, покорная,</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t>
            </a:r>
            <a:r>
              <a:rPr lang="ru-RU" b="0" i="0" dirty="0">
                <a:solidFill>
                  <a:srgbClr val="000000"/>
                </a:solidFill>
                <a:effectLst/>
                <a:latin typeface="Times New Roman" panose="02020603050405020304" pitchFamily="18" charset="0"/>
                <a:cs typeface="Times New Roman" panose="02020603050405020304" pitchFamily="18" charset="0"/>
              </a:rPr>
              <a:t>Таю, словно тонкая свеча...</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t>
            </a:r>
            <a:r>
              <a:rPr lang="ru-RU" b="0" i="0" dirty="0">
                <a:solidFill>
                  <a:srgbClr val="000000"/>
                </a:solidFill>
                <a:effectLst/>
                <a:latin typeface="Times New Roman" panose="02020603050405020304" pitchFamily="18" charset="0"/>
                <a:cs typeface="Times New Roman" panose="02020603050405020304" pitchFamily="18" charset="0"/>
              </a:rPr>
              <a:t>И тогда сползает лента черная</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t>
            </a:r>
            <a:r>
              <a:rPr lang="ru-RU" b="0" i="0" dirty="0">
                <a:solidFill>
                  <a:srgbClr val="000000"/>
                </a:solidFill>
                <a:effectLst/>
                <a:latin typeface="Times New Roman" panose="02020603050405020304" pitchFamily="18" charset="0"/>
                <a:cs typeface="Times New Roman" panose="02020603050405020304" pitchFamily="18" charset="0"/>
              </a:rPr>
              <a:t>С низко обнаженного плеча.</a:t>
            </a:r>
            <a:endParaRPr lang="ru-RU"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EFB1887D-DECF-458A-A08E-A4973308F321}"/>
              </a:ext>
            </a:extLst>
          </p:cNvPr>
          <p:cNvPicPr>
            <a:picLocks noChangeAspect="1"/>
          </p:cNvPicPr>
          <p:nvPr/>
        </p:nvPicPr>
        <p:blipFill>
          <a:blip r:embed="rId2"/>
          <a:stretch>
            <a:fillRect/>
          </a:stretch>
        </p:blipFill>
        <p:spPr>
          <a:xfrm>
            <a:off x="6120712" y="2700855"/>
            <a:ext cx="5142143" cy="3428095"/>
          </a:xfrm>
          <a:prstGeom prst="rect">
            <a:avLst/>
          </a:prstGeom>
        </p:spPr>
      </p:pic>
    </p:spTree>
    <p:extLst>
      <p:ext uri="{BB962C8B-B14F-4D97-AF65-F5344CB8AC3E}">
        <p14:creationId xmlns:p14="http://schemas.microsoft.com/office/powerpoint/2010/main" val="2205926911"/>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870817-9073-4BFD-ABD4-4FF6D9F9F5F1}"/>
              </a:ext>
            </a:extLst>
          </p:cNvPr>
          <p:cNvSpPr>
            <a:spLocks noGrp="1"/>
          </p:cNvSpPr>
          <p:nvPr>
            <p:ph type="title"/>
          </p:nvPr>
        </p:nvSpPr>
        <p:spPr>
          <a:xfrm>
            <a:off x="1433384" y="288324"/>
            <a:ext cx="9539416" cy="568411"/>
          </a:xfrm>
        </p:spPr>
        <p:txBody>
          <a:bodyPr>
            <a:normAutofit fontScale="90000"/>
          </a:bodyPr>
          <a:lstStyle/>
          <a:p>
            <a:pPr algn="ctr"/>
            <a:r>
              <a:rPr lang="ru-RU" sz="36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Сергей Есенин</a:t>
            </a:r>
            <a:r>
              <a:rPr lang="ru-RU" sz="3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плавание</a:t>
            </a:r>
            <a:endParaRPr lang="ru-RU" sz="3600" dirty="0">
              <a:solidFill>
                <a:schemeClr val="tx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637C1D9A-ECEA-4E84-9929-F1AA8E9B8048}"/>
              </a:ext>
            </a:extLst>
          </p:cNvPr>
          <p:cNvSpPr>
            <a:spLocks noGrp="1"/>
          </p:cNvSpPr>
          <p:nvPr>
            <p:ph idx="1"/>
          </p:nvPr>
        </p:nvSpPr>
        <p:spPr>
          <a:xfrm>
            <a:off x="1359243" y="856735"/>
            <a:ext cx="10181967" cy="5247503"/>
          </a:xfrm>
        </p:spPr>
        <p:txBody>
          <a:bodyPr>
            <a:noAutofit/>
          </a:bodyPr>
          <a:lstStyle/>
          <a:p>
            <a:pPr>
              <a:lnSpc>
                <a:spcPct val="100000"/>
              </a:lnSpc>
              <a:spcBef>
                <a:spcPts val="0"/>
              </a:spcBef>
              <a:spcAft>
                <a:spcPts val="0"/>
              </a:spcAft>
            </a:pPr>
            <a:r>
              <a:rPr lang="ru-RU" dirty="0">
                <a:effectLst/>
                <a:latin typeface="Times New Roman" panose="02020603050405020304" pitchFamily="18" charset="0"/>
                <a:ea typeface="Calibri" panose="020F0502020204030204" pitchFamily="34" charset="0"/>
                <a:cs typeface="Times New Roman" panose="02020603050405020304" pitchFamily="18" charset="0"/>
              </a:rPr>
              <a:t>Есенин любил долгую ходьбу и мог пройти пешком 60 км. Склонность к повышенной физической активности проявилась у него еще в детстве: в деревне поэт ловил рыбу, лазил по деревьям, дрался, ездил на лошадях и выходил на озеро в лодке.</a:t>
            </a:r>
          </a:p>
          <a:p>
            <a:pPr>
              <a:lnSpc>
                <a:spcPct val="100000"/>
              </a:lnSpc>
              <a:spcBef>
                <a:spcPts val="0"/>
              </a:spcBef>
              <a:spcAft>
                <a:spcPts val="0"/>
              </a:spcAft>
            </a:pPr>
            <a:r>
              <a:rPr lang="ru-RU" dirty="0">
                <a:effectLst/>
                <a:latin typeface="Times New Roman" panose="02020603050405020304" pitchFamily="18" charset="0"/>
                <a:ea typeface="Calibri" panose="020F0502020204030204" pitchFamily="34" charset="0"/>
                <a:cs typeface="Times New Roman" panose="02020603050405020304" pitchFamily="18" charset="0"/>
              </a:rPr>
              <a:t>В зимнее время года молодой Есенин любил проводить вечера на катке. По воспоминаниям его учителя </a:t>
            </a:r>
            <a:r>
              <a:rPr lang="ru-RU" dirty="0">
                <a:latin typeface="Times New Roman" panose="02020603050405020304" pitchFamily="18" charset="0"/>
                <a:ea typeface="Calibri" panose="020F0502020204030204" pitchFamily="34" charset="0"/>
                <a:cs typeface="Times New Roman" panose="02020603050405020304" pitchFamily="18" charset="0"/>
              </a:rPr>
              <a:t>Евгения Хитрова</a:t>
            </a:r>
            <a:r>
              <a:rPr lang="ru-RU" dirty="0">
                <a:effectLst/>
                <a:latin typeface="Times New Roman" panose="02020603050405020304" pitchFamily="18" charset="0"/>
                <a:ea typeface="Calibri" panose="020F0502020204030204" pitchFamily="34" charset="0"/>
                <a:cs typeface="Times New Roman" panose="02020603050405020304" pitchFamily="18" charset="0"/>
              </a:rPr>
              <a:t> , будущая звезда литературы после уроков отправлялся на замерзшую речку за школьной усадьбой, проводил там время до ночи, забывая обо всем на свете. «Бывало, на коньках по льду уходили километров на 20», — отмечал одноклассник поэта.</a:t>
            </a:r>
          </a:p>
          <a:p>
            <a:pPr fontAlgn="base">
              <a:lnSpc>
                <a:spcPct val="100000"/>
              </a:lnSpc>
              <a:spcBef>
                <a:spcPts val="0"/>
              </a:spcBef>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Воспитанием и образованием Сергея занимались бабушка и дедушка по линии матери. А руку к его физическому развитию приложили родные дяди – братья мамы. Они дедовским методом учили будущего поэта плавать, о чём сам Есенин писал в автобиографии в 1923-м: «…Меня учили плавать. Один дядя (дядя Саша) брал меня в лодку, отъезжал от берега, снимал с меня бельё и, как щенка, бросал в воду. Я неумело и испуганно плескал руками, и, пока не захлёбывался, он всё кричал: «Эх, стерва! Ну куда ты годишься?» «Стерва» у него было слово ласкательное. После, лет восьми, другому дяде я часто заменял охотничью собаку, плавая по озёрам за подстреленными утками».</a:t>
            </a:r>
            <a:endParaRPr lang="ru-RU"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4649478"/>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6">
            <a:extLst>
              <a:ext uri="{FF2B5EF4-FFF2-40B4-BE49-F238E27FC236}">
                <a16:creationId xmlns:a16="http://schemas.microsoft.com/office/drawing/2014/main" id="{3870C3BE-C340-41E0-A361-22B8AD996ED2}"/>
              </a:ext>
            </a:extLst>
          </p:cNvPr>
          <p:cNvSpPr>
            <a:spLocks noGrp="1"/>
          </p:cNvSpPr>
          <p:nvPr>
            <p:ph idx="1"/>
          </p:nvPr>
        </p:nvSpPr>
        <p:spPr>
          <a:xfrm>
            <a:off x="1239794" y="593125"/>
            <a:ext cx="10029568" cy="5642918"/>
          </a:xfrm>
        </p:spPr>
        <p:txBody>
          <a:bodyPr>
            <a:normAutofit fontScale="77500" lnSpcReduction="20000"/>
          </a:bodyPr>
          <a:lstStyle/>
          <a:p>
            <a:pPr>
              <a:lnSpc>
                <a:spcPct val="107000"/>
              </a:lnSpc>
              <a:spcAft>
                <a:spcPts val="800"/>
              </a:spcAft>
            </a:pPr>
            <a:r>
              <a:rPr lang="ru-RU" sz="2600" dirty="0">
                <a:effectLst/>
                <a:latin typeface="Times New Roman" panose="02020603050405020304" pitchFamily="18" charset="0"/>
                <a:ea typeface="Calibri" panose="020F0502020204030204" pitchFamily="34" charset="0"/>
                <a:cs typeface="Times New Roman" panose="02020603050405020304" pitchFamily="18" charset="0"/>
              </a:rPr>
              <a:t>По легенде, находясь в США, Есенин бросил вызов пятикратному чемпиону Олимпийских игр по плаванию и исполнителю роли Тарзана Джонни </a:t>
            </a:r>
            <a:r>
              <a:rPr lang="ru-RU" sz="2600" dirty="0" err="1">
                <a:effectLst/>
                <a:latin typeface="Times New Roman" panose="02020603050405020304" pitchFamily="18" charset="0"/>
                <a:ea typeface="Calibri" panose="020F0502020204030204" pitchFamily="34" charset="0"/>
                <a:cs typeface="Times New Roman" panose="02020603050405020304" pitchFamily="18" charset="0"/>
              </a:rPr>
              <a:t>Вайсмюллеру</a:t>
            </a:r>
            <a:r>
              <a:rPr lang="ru-RU" sz="2600" dirty="0">
                <a:effectLst/>
                <a:latin typeface="Times New Roman" panose="02020603050405020304" pitchFamily="18" charset="0"/>
                <a:ea typeface="Calibri" panose="020F0502020204030204" pitchFamily="34" charset="0"/>
                <a:cs typeface="Times New Roman" panose="02020603050405020304" pitchFamily="18" charset="0"/>
              </a:rPr>
              <a:t>. Однако документальных подтверждений тому нет.</a:t>
            </a:r>
          </a:p>
          <a:p>
            <a:pPr fontAlgn="base">
              <a:lnSpc>
                <a:spcPct val="107000"/>
              </a:lnSpc>
              <a:spcAft>
                <a:spcPts val="800"/>
              </a:spcAft>
            </a:pPr>
            <a:r>
              <a:rPr lang="ru-RU"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Также, после путешествия по Америке он привез с собой достаточно много различного спортивного инвентаря, с которым потом упражнялся для развития силы и ловкости в боксе. </a:t>
            </a:r>
          </a:p>
          <a:p>
            <a:pPr fontAlgn="base">
              <a:lnSpc>
                <a:spcPct val="107000"/>
              </a:lnSpc>
              <a:spcAft>
                <a:spcPts val="800"/>
              </a:spcAft>
            </a:pPr>
            <a:endPar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fontAlgn="base">
              <a:lnSpc>
                <a:spcPct val="107000"/>
              </a:lnSpc>
              <a:spcAft>
                <a:spcPts val="800"/>
              </a:spcAft>
            </a:pPr>
            <a:endPar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fontAlgn="base">
              <a:lnSpc>
                <a:spcPct val="107000"/>
              </a:lnSpc>
              <a:spcAft>
                <a:spcPts val="800"/>
              </a:spcAft>
            </a:pPr>
            <a:endParaRPr lang="ru-RU" dirty="0">
              <a:solidFill>
                <a:srgbClr val="000000"/>
              </a:solidFill>
              <a:latin typeface="Times New Roman" panose="02020603050405020304" pitchFamily="18" charset="0"/>
              <a:cs typeface="Times New Roman" panose="02020603050405020304" pitchFamily="18" charset="0"/>
            </a:endParaRPr>
          </a:p>
          <a:p>
            <a:pPr fontAlgn="base">
              <a:lnSpc>
                <a:spcPct val="107000"/>
              </a:lnSpc>
              <a:spcAft>
                <a:spcPts val="800"/>
              </a:spcAft>
            </a:pPr>
            <a:endParaRPr lang="ru-RU" dirty="0">
              <a:solidFill>
                <a:srgbClr val="000000"/>
              </a:solidFill>
              <a:latin typeface="Times New Roman" panose="02020603050405020304" pitchFamily="18" charset="0"/>
              <a:cs typeface="Times New Roman" panose="02020603050405020304" pitchFamily="18" charset="0"/>
            </a:endParaRPr>
          </a:p>
          <a:p>
            <a:pPr fontAlgn="base">
              <a:lnSpc>
                <a:spcPct val="107000"/>
              </a:lnSpc>
              <a:spcAft>
                <a:spcPts val="800"/>
              </a:spcAft>
            </a:pPr>
            <a:endParaRPr lang="ru-RU" dirty="0">
              <a:solidFill>
                <a:srgbClr val="000000"/>
              </a:solidFill>
              <a:latin typeface="Times New Roman" panose="02020603050405020304" pitchFamily="18" charset="0"/>
              <a:cs typeface="Times New Roman" panose="02020603050405020304" pitchFamily="18" charset="0"/>
            </a:endParaRPr>
          </a:p>
          <a:p>
            <a:pPr fontAlgn="base">
              <a:lnSpc>
                <a:spcPct val="107000"/>
              </a:lnSpc>
              <a:spcAft>
                <a:spcPts val="800"/>
              </a:spcAft>
            </a:pPr>
            <a:endParaRPr lang="ru-RU" dirty="0">
              <a:solidFill>
                <a:srgbClr val="000000"/>
              </a:solidFill>
              <a:latin typeface="Times New Roman" panose="02020603050405020304" pitchFamily="18" charset="0"/>
              <a:cs typeface="Times New Roman" panose="02020603050405020304" pitchFamily="18" charset="0"/>
            </a:endParaRPr>
          </a:p>
          <a:p>
            <a:pPr fontAlgn="base">
              <a:lnSpc>
                <a:spcPct val="107000"/>
              </a:lnSpc>
              <a:spcAft>
                <a:spcPts val="800"/>
              </a:spcAft>
            </a:pPr>
            <a:endParaRPr lang="ru-RU" dirty="0">
              <a:solidFill>
                <a:srgbClr val="000000"/>
              </a:solidFill>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7000"/>
              </a:lnSpc>
              <a:spcBef>
                <a:spcPts val="1000"/>
              </a:spcBef>
              <a:spcAft>
                <a:spcPts val="800"/>
              </a:spcAft>
              <a:buClrTx/>
              <a:buSzTx/>
              <a:buNone/>
              <a:tabLst/>
              <a:defRPr/>
            </a:pPr>
            <a:r>
              <a:rPr lang="ru-RU" dirty="0">
                <a:solidFill>
                  <a:srgbClr val="000000"/>
                </a:solidFill>
                <a:latin typeface="Times New Roman" panose="02020603050405020304" pitchFamily="18" charset="0"/>
                <a:cs typeface="Times New Roman" panose="02020603050405020304" pitchFamily="18" charset="0"/>
              </a:rPr>
              <a:t>                                                                                                                           </a:t>
            </a: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ФОТО: R. WESLEY/GETTY IMAGES </a:t>
            </a:r>
            <a:endParaRPr kumimoji="0" lang="ru-RU" sz="1200" b="0" i="0" u="none" strike="noStrike" kern="1200" cap="none" spc="0" normalizeH="0" baseline="0" noProof="0" dirty="0">
              <a:ln>
                <a:noFill/>
              </a:ln>
              <a:solidFill>
                <a:srgbClr val="191B0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fontAlgn="base">
              <a:lnSpc>
                <a:spcPct val="107000"/>
              </a:lnSpc>
              <a:spcAft>
                <a:spcPts val="800"/>
              </a:spcAft>
            </a:pPr>
            <a:endParaRPr lang="ru-RU" dirty="0"/>
          </a:p>
        </p:txBody>
      </p:sp>
      <p:pic>
        <p:nvPicPr>
          <p:cNvPr id="8" name="Рисунок 7">
            <a:extLst>
              <a:ext uri="{FF2B5EF4-FFF2-40B4-BE49-F238E27FC236}">
                <a16:creationId xmlns:a16="http://schemas.microsoft.com/office/drawing/2014/main" id="{F50F6BE0-7E78-4AD2-836E-1B9628AD408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65773" y="2967682"/>
            <a:ext cx="3469374" cy="2741139"/>
          </a:xfrm>
          <a:prstGeom prst="rect">
            <a:avLst/>
          </a:prstGeom>
          <a:noFill/>
          <a:ln>
            <a:noFill/>
          </a:ln>
        </p:spPr>
      </p:pic>
      <p:pic>
        <p:nvPicPr>
          <p:cNvPr id="9" name="Рисунок 8">
            <a:extLst>
              <a:ext uri="{FF2B5EF4-FFF2-40B4-BE49-F238E27FC236}">
                <a16:creationId xmlns:a16="http://schemas.microsoft.com/office/drawing/2014/main" id="{E3105F7F-CE95-418C-9675-22A4D7AAFB13}"/>
              </a:ext>
            </a:extLst>
          </p:cNvPr>
          <p:cNvPicPr>
            <a:picLocks noChangeAspect="1"/>
          </p:cNvPicPr>
          <p:nvPr/>
        </p:nvPicPr>
        <p:blipFill>
          <a:blip r:embed="rId3"/>
          <a:stretch>
            <a:fillRect/>
          </a:stretch>
        </p:blipFill>
        <p:spPr>
          <a:xfrm>
            <a:off x="1696700" y="2967682"/>
            <a:ext cx="4111711" cy="2741140"/>
          </a:xfrm>
          <a:prstGeom prst="rect">
            <a:avLst/>
          </a:prstGeom>
        </p:spPr>
      </p:pic>
    </p:spTree>
    <p:extLst>
      <p:ext uri="{BB962C8B-B14F-4D97-AF65-F5344CB8AC3E}">
        <p14:creationId xmlns:p14="http://schemas.microsoft.com/office/powerpoint/2010/main" val="1682092300"/>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B6C9AA9B-A1EF-4472-A793-F604C0CB8C88}"/>
              </a:ext>
            </a:extLst>
          </p:cNvPr>
          <p:cNvSpPr>
            <a:spLocks noGrp="1"/>
          </p:cNvSpPr>
          <p:nvPr>
            <p:ph type="ctrTitle"/>
          </p:nvPr>
        </p:nvSpPr>
        <p:spPr/>
        <p:txBody>
          <a:bodyPr/>
          <a:lstStyle/>
          <a:p>
            <a:r>
              <a:rPr lang="ru-RU" dirty="0"/>
              <a:t>Спасибо</a:t>
            </a:r>
            <a:br>
              <a:rPr lang="ru-RU" dirty="0"/>
            </a:br>
            <a:r>
              <a:rPr lang="ru-RU" dirty="0"/>
              <a:t> за внимание!</a:t>
            </a:r>
          </a:p>
        </p:txBody>
      </p:sp>
    </p:spTree>
    <p:extLst>
      <p:ext uri="{BB962C8B-B14F-4D97-AF65-F5344CB8AC3E}">
        <p14:creationId xmlns:p14="http://schemas.microsoft.com/office/powerpoint/2010/main" val="1321745352"/>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BF7CDB9-53AF-4E62-B3D3-2311FBF94002}"/>
              </a:ext>
            </a:extLst>
          </p:cNvPr>
          <p:cNvSpPr>
            <a:spLocks noGrp="1"/>
          </p:cNvSpPr>
          <p:nvPr>
            <p:ph type="title"/>
          </p:nvPr>
        </p:nvSpPr>
        <p:spPr>
          <a:xfrm>
            <a:off x="1470454" y="234779"/>
            <a:ext cx="9601200" cy="640492"/>
          </a:xfrm>
        </p:spPr>
        <p:txBody>
          <a:bodyPr>
            <a:normAutofit fontScale="90000"/>
          </a:bodyPr>
          <a:lstStyle/>
          <a:p>
            <a:r>
              <a:rPr lang="ru-RU" sz="4000" dirty="0">
                <a:latin typeface="Times New Roman" panose="02020603050405020304" pitchFamily="18" charset="0"/>
                <a:ea typeface="Calibri" panose="020F0502020204030204" pitchFamily="34" charset="0"/>
                <a:cs typeface="Times New Roman" panose="02020603050405020304" pitchFamily="18" charset="0"/>
              </a:rPr>
              <a:t>Александр Сергеевич Пушкин – боксер и фехтовальщик</a:t>
            </a:r>
            <a:r>
              <a:rPr lang="ru-RU" dirty="0">
                <a:latin typeface="Calibri" panose="020F0502020204030204" pitchFamily="34" charset="0"/>
                <a:ea typeface="Calibri" panose="020F0502020204030204" pitchFamily="34" charset="0"/>
                <a:cs typeface="Times New Roman" panose="02020603050405020304" pitchFamily="18" charset="0"/>
              </a:rPr>
              <a:t>.</a:t>
            </a:r>
            <a:br>
              <a:rPr lang="ru-RU" dirty="0"/>
            </a:br>
            <a:endParaRPr lang="ru-RU" dirty="0"/>
          </a:p>
        </p:txBody>
      </p:sp>
      <p:sp>
        <p:nvSpPr>
          <p:cNvPr id="5" name="Объект 4">
            <a:extLst>
              <a:ext uri="{FF2B5EF4-FFF2-40B4-BE49-F238E27FC236}">
                <a16:creationId xmlns:a16="http://schemas.microsoft.com/office/drawing/2014/main" id="{2EE4D476-0667-471B-9655-98E4683A3147}"/>
              </a:ext>
            </a:extLst>
          </p:cNvPr>
          <p:cNvSpPr>
            <a:spLocks noGrp="1"/>
          </p:cNvSpPr>
          <p:nvPr>
            <p:ph idx="1"/>
          </p:nvPr>
        </p:nvSpPr>
        <p:spPr>
          <a:xfrm>
            <a:off x="1293341" y="1672281"/>
            <a:ext cx="10132540" cy="4868562"/>
          </a:xfrm>
        </p:spPr>
        <p:txBody>
          <a:bodyPr>
            <a:normAutofit/>
          </a:bodyPr>
          <a:lstStyle/>
          <a:p>
            <a:pPr>
              <a:lnSpc>
                <a:spcPct val="100000"/>
              </a:lnSpc>
              <a:spcBef>
                <a:spcPts val="0"/>
              </a:spcBef>
              <a:spcAft>
                <a:spcPts val="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К фехтованию Пушкин пристрастился еще в лицее, где подобные занятия были обязательной частью обучения. Наставником поэта был знаменитый фехтовальщик Александр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Вальвиль</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у которого классик считался чуть ли не первым учеником.</a:t>
            </a:r>
          </a:p>
          <a:p>
            <a:pPr marL="0" indent="0">
              <a:lnSpc>
                <a:spcPct val="100000"/>
              </a:lnSpc>
              <a:spcBef>
                <a:spcPts val="0"/>
              </a:spcBef>
              <a:spcAft>
                <a:spcPts val="0"/>
              </a:spcAft>
              <a:buNone/>
            </a:pP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spcBef>
                <a:spcPts val="0"/>
              </a:spcBef>
              <a:spcAft>
                <a:spcPts val="0"/>
              </a:spcAft>
              <a:buFont typeface="Wingdings" panose="05000000000000000000" pitchFamily="2" charset="2"/>
              <a:buChar char="§"/>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В зрелом Пушкин поэт увлекся боксом и стал одним из первых поклонников этого вида спорта в России. Друг поэта </a:t>
            </a:r>
            <a:r>
              <a:rPr lang="ru-RU" sz="20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Петр Вяземский﻿</a:t>
            </a:r>
            <a:r>
              <a:rPr lang="ru-RU" sz="20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вспоминал, что именно Пушкин в 1827 году научил его «боксировать по-английски». Историки предполагают, что это увлечение Пушкин перенял от своего кумира, английского поэта лорда Байрона. Тренеров по боксу в начале XIX века в России</a:t>
            </a:r>
            <a:r>
              <a:rPr lang="ru-RU" dirty="0">
                <a:latin typeface="Times New Roman" panose="02020603050405020304" pitchFamily="18" charset="0"/>
                <a:ea typeface="Calibri" panose="020F0502020204030204" pitchFamily="34" charset="0"/>
                <a:cs typeface="Times New Roman" panose="02020603050405020304" pitchFamily="18" charset="0"/>
              </a:rPr>
              <a:t>, </a:t>
            </a:r>
          </a:p>
          <a:p>
            <a:pPr marL="0" indent="0">
              <a:lnSpc>
                <a:spcPct val="100000"/>
              </a:lnSpc>
              <a:spcBef>
                <a:spcPts val="0"/>
              </a:spcBef>
              <a:spcAft>
                <a:spcPts val="0"/>
              </a:spcAft>
              <a:buNone/>
            </a:pPr>
            <a:r>
              <a:rPr lang="ru-RU" dirty="0">
                <a:latin typeface="Times New Roman" panose="02020603050405020304" pitchFamily="18" charset="0"/>
                <a:ea typeface="Calibri" panose="020F0502020204030204" pitchFamily="34" charset="0"/>
                <a:cs typeface="Times New Roman" panose="02020603050405020304" pitchFamily="18" charset="0"/>
              </a:rPr>
              <a:t>      </a:t>
            </a:r>
            <a:r>
              <a:rPr kumimoji="0" lang="ru-RU" sz="2000" b="0" i="0" u="none" strike="noStrike" kern="1200" cap="none" spc="0" normalizeH="0" baseline="0" noProof="0" dirty="0">
                <a:ln>
                  <a:noFill/>
                </a:ln>
                <a:solidFill>
                  <a:srgbClr val="191B0E"/>
                </a:solidFill>
                <a:effectLst/>
                <a:uLnTx/>
                <a:uFillTx/>
                <a:latin typeface="Times New Roman" panose="02020603050405020304" pitchFamily="18" charset="0"/>
                <a:ea typeface="Calibri" panose="020F0502020204030204" pitchFamily="34" charset="0"/>
                <a:cs typeface="Times New Roman" panose="02020603050405020304" pitchFamily="18" charset="0"/>
              </a:rPr>
              <a:t>не было </a:t>
            </a:r>
            <a:r>
              <a:rPr lang="ru-RU" dirty="0">
                <a:latin typeface="Times New Roman" panose="02020603050405020304" pitchFamily="18" charset="0"/>
                <a:ea typeface="Calibri" panose="020F0502020204030204" pitchFamily="34" charset="0"/>
                <a:cs typeface="Times New Roman" panose="02020603050405020304" pitchFamily="18" charset="0"/>
              </a:rPr>
              <a:t>поэтому исследователи считают,</a:t>
            </a:r>
          </a:p>
          <a:p>
            <a:pPr marL="0" indent="0">
              <a:lnSpc>
                <a:spcPct val="100000"/>
              </a:lnSpc>
              <a:spcBef>
                <a:spcPts val="0"/>
              </a:spcBef>
              <a:spcAft>
                <a:spcPts val="0"/>
              </a:spcAft>
              <a:buNone/>
            </a:pPr>
            <a:r>
              <a:rPr lang="ru-RU" dirty="0">
                <a:latin typeface="Times New Roman" panose="02020603050405020304" pitchFamily="18" charset="0"/>
                <a:ea typeface="Calibri" panose="020F0502020204030204" pitchFamily="34" charset="0"/>
                <a:cs typeface="Times New Roman" panose="02020603050405020304" pitchFamily="18" charset="0"/>
              </a:rPr>
              <a:t>      что Пушкин изучал приемы</a:t>
            </a:r>
          </a:p>
          <a:p>
            <a:pPr marL="0" indent="0">
              <a:lnSpc>
                <a:spcPct val="100000"/>
              </a:lnSpc>
              <a:spcBef>
                <a:spcPts val="0"/>
              </a:spcBef>
              <a:spcAft>
                <a:spcPts val="0"/>
              </a:spcAft>
              <a:buNone/>
            </a:pPr>
            <a:r>
              <a:rPr lang="ru-RU" dirty="0">
                <a:latin typeface="Times New Roman" panose="02020603050405020304" pitchFamily="18" charset="0"/>
                <a:ea typeface="Calibri" panose="020F0502020204030204" pitchFamily="34" charset="0"/>
                <a:cs typeface="Times New Roman" panose="02020603050405020304" pitchFamily="18" charset="0"/>
              </a:rPr>
              <a:t>     самостоятельно по французским книгам.</a:t>
            </a:r>
          </a:p>
          <a:p>
            <a:pPr marL="0" indent="0">
              <a:lnSpc>
                <a:spcPct val="107000"/>
              </a:lnSpc>
              <a:spcAft>
                <a:spcPts val="800"/>
              </a:spcAft>
              <a:buNone/>
            </a:pPr>
            <a:endParaRPr lang="ru-RU" dirty="0">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spcAft>
                <a:spcPts val="0"/>
              </a:spcAft>
            </a:pP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spcBef>
                <a:spcPts val="0"/>
              </a:spcBef>
              <a:spcAft>
                <a:spcPts val="0"/>
              </a:spcAft>
            </a:pP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pic>
        <p:nvPicPr>
          <p:cNvPr id="6" name="Рисунок 5">
            <a:extLst>
              <a:ext uri="{FF2B5EF4-FFF2-40B4-BE49-F238E27FC236}">
                <a16:creationId xmlns:a16="http://schemas.microsoft.com/office/drawing/2014/main" id="{40BC8295-7F0F-4BFD-83E8-7F9BFFC8A92B}"/>
              </a:ext>
            </a:extLst>
          </p:cNvPr>
          <p:cNvPicPr>
            <a:picLocks noChangeAspect="1"/>
          </p:cNvPicPr>
          <p:nvPr/>
        </p:nvPicPr>
        <p:blipFill>
          <a:blip r:embed="rId3"/>
          <a:stretch>
            <a:fillRect/>
          </a:stretch>
        </p:blipFill>
        <p:spPr>
          <a:xfrm>
            <a:off x="7504670" y="4146126"/>
            <a:ext cx="3393989" cy="2541686"/>
          </a:xfrm>
          <a:prstGeom prst="rect">
            <a:avLst/>
          </a:prstGeom>
        </p:spPr>
      </p:pic>
    </p:spTree>
    <p:extLst>
      <p:ext uri="{BB962C8B-B14F-4D97-AF65-F5344CB8AC3E}">
        <p14:creationId xmlns:p14="http://schemas.microsoft.com/office/powerpoint/2010/main" val="2528577129"/>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C82A48-2ECB-4968-B22F-DFD8873EBDF1}"/>
              </a:ext>
            </a:extLst>
          </p:cNvPr>
          <p:cNvSpPr>
            <a:spLocks noGrp="1"/>
          </p:cNvSpPr>
          <p:nvPr>
            <p:ph type="title"/>
          </p:nvPr>
        </p:nvSpPr>
        <p:spPr>
          <a:xfrm>
            <a:off x="1070920" y="685800"/>
            <a:ext cx="10709188" cy="780535"/>
          </a:xfrm>
        </p:spPr>
        <p:txBody>
          <a:bodyPr>
            <a:normAutofit/>
          </a:bodyPr>
          <a:lstStyle/>
          <a:p>
            <a:pPr algn="ctr"/>
            <a:r>
              <a:rPr lang="ru-RU" sz="3600" dirty="0">
                <a:latin typeface="Times New Roman" panose="02020603050405020304" pitchFamily="18" charset="0"/>
                <a:cs typeface="Times New Roman" panose="02020603050405020304" pitchFamily="18" charset="0"/>
              </a:rPr>
              <a:t>Лев Николаич Толстой. Теннисист и велосипедист </a:t>
            </a:r>
          </a:p>
        </p:txBody>
      </p:sp>
      <p:sp>
        <p:nvSpPr>
          <p:cNvPr id="3" name="Объект 2">
            <a:extLst>
              <a:ext uri="{FF2B5EF4-FFF2-40B4-BE49-F238E27FC236}">
                <a16:creationId xmlns:a16="http://schemas.microsoft.com/office/drawing/2014/main" id="{47031E70-608C-49D6-AAF7-809F7261D060}"/>
              </a:ext>
            </a:extLst>
          </p:cNvPr>
          <p:cNvSpPr>
            <a:spLocks noGrp="1"/>
          </p:cNvSpPr>
          <p:nvPr>
            <p:ph idx="1"/>
          </p:nvPr>
        </p:nvSpPr>
        <p:spPr>
          <a:xfrm>
            <a:off x="1367481" y="1408669"/>
            <a:ext cx="9605319" cy="4950941"/>
          </a:xfrm>
        </p:spPr>
        <p:txBody>
          <a:bodyPr>
            <a:normAutofit/>
          </a:bodyPr>
          <a:lstStyle/>
          <a:p>
            <a:pPr>
              <a:spcBef>
                <a:spcPts val="0"/>
              </a:spcBef>
              <a:spcAft>
                <a:spcPts val="0"/>
              </a:spcAft>
            </a:pPr>
            <a:r>
              <a:rPr lang="ru-RU" dirty="0">
                <a:latin typeface="Times New Roman" panose="02020603050405020304" pitchFamily="18" charset="0"/>
                <a:cs typeface="Times New Roman" panose="02020603050405020304" pitchFamily="18" charset="0"/>
              </a:rPr>
              <a:t>Лев Николаевич тщательно следил за своим физическим здоровьем. Он увлеченно играл в городки и шахматы, катался на коньках, уверенно держался в седле, каждое утро делал зарядку и даже оборудовал в Ясной Поляне один из первых в России теннисных кортов. Одним из его любимых занятий была ходьба: писатель несколько раз добирался пешком из Москвы в Ясную Поляну, преодолевая почти 200 километров.</a:t>
            </a:r>
          </a:p>
          <a:p>
            <a:pPr>
              <a:lnSpc>
                <a:spcPct val="100000"/>
              </a:lnSpc>
              <a:spcBef>
                <a:spcPts val="0"/>
              </a:spcBef>
              <a:spcAft>
                <a:spcPts val="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Толстой увлекался лаун-теннисом, который </a:t>
            </a:r>
          </a:p>
          <a:p>
            <a:pPr marL="0" indent="0">
              <a:lnSpc>
                <a:spcPct val="100000"/>
              </a:lnSpc>
              <a:spcBef>
                <a:spcPts val="0"/>
              </a:spcBef>
              <a:spcAft>
                <a:spcPts val="0"/>
              </a:spcAft>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пришел в Российскую империю в XIX веке и </a:t>
            </a:r>
          </a:p>
          <a:p>
            <a:pPr marL="0" indent="0">
              <a:lnSpc>
                <a:spcPct val="100000"/>
              </a:lnSpc>
              <a:spcBef>
                <a:spcPts val="0"/>
              </a:spcBef>
              <a:spcAft>
                <a:spcPts val="0"/>
              </a:spcAft>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полюбился элите. «В Ясной поляне мы играли на</a:t>
            </a:r>
          </a:p>
          <a:p>
            <a:pPr marL="0" indent="0">
              <a:lnSpc>
                <a:spcPct val="100000"/>
              </a:lnSpc>
              <a:spcBef>
                <a:spcPts val="0"/>
              </a:spcBef>
              <a:spcAft>
                <a:spcPts val="0"/>
              </a:spcAft>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довольно грубом песчаном корте. Толстой играл </a:t>
            </a:r>
          </a:p>
          <a:p>
            <a:pPr marL="0" indent="0">
              <a:lnSpc>
                <a:spcPct val="100000"/>
              </a:lnSpc>
              <a:spcBef>
                <a:spcPts val="0"/>
              </a:spcBef>
              <a:spcAft>
                <a:spcPts val="0"/>
              </a:spcAft>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просто ради развлечения, без серьезности. </a:t>
            </a:r>
          </a:p>
          <a:p>
            <a:pPr marL="0" indent="0">
              <a:lnSpc>
                <a:spcPct val="100000"/>
              </a:lnSpc>
              <a:spcBef>
                <a:spcPts val="0"/>
              </a:spcBef>
              <a:spcAft>
                <a:spcPts val="0"/>
              </a:spcAft>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Я </a:t>
            </a:r>
            <a:r>
              <a:rPr lang="ru-RU" dirty="0">
                <a:latin typeface="Times New Roman" panose="02020603050405020304" pitchFamily="18" charset="0"/>
                <a:ea typeface="Calibri" panose="020F0502020204030204" pitchFamily="34" charset="0"/>
                <a:cs typeface="Times New Roman" panose="02020603050405020304" pitchFamily="18" charset="0"/>
              </a:rPr>
              <a:t>поражался, что он у меня выигрывает, </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Bef>
                <a:spcPts val="0"/>
              </a:spcBef>
              <a:spcAft>
                <a:spcPts val="0"/>
              </a:spcAft>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несмотря на то</a:t>
            </a:r>
            <a:r>
              <a:rPr lang="ru-RU" dirty="0">
                <a:latin typeface="Times New Roman" panose="02020603050405020304" pitchFamily="18" charset="0"/>
                <a:ea typeface="Calibri" panose="020F0502020204030204" pitchFamily="34" charset="0"/>
                <a:cs typeface="Times New Roman" panose="02020603050405020304" pitchFamily="18" charset="0"/>
              </a:rPr>
              <a:t>, что я довольно опытный </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Bef>
                <a:spcPts val="0"/>
              </a:spcBef>
              <a:spcAft>
                <a:spcPts val="0"/>
              </a:spcAft>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и хороший </a:t>
            </a:r>
            <a:r>
              <a:rPr lang="ru-RU" dirty="0">
                <a:latin typeface="Times New Roman" panose="02020603050405020304" pitchFamily="18" charset="0"/>
                <a:ea typeface="Calibri" panose="020F0502020204030204" pitchFamily="34" charset="0"/>
                <a:cs typeface="Times New Roman" panose="02020603050405020304" pitchFamily="18" charset="0"/>
              </a:rPr>
              <a:t>игрок», — вспоминал биограф </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Bef>
                <a:spcPts val="0"/>
              </a:spcBef>
              <a:spcAft>
                <a:spcPts val="0"/>
              </a:spcAft>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писателя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Элмер</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Мод.</a:t>
            </a:r>
          </a:p>
          <a:p>
            <a:endParaRPr lang="ru-RU" dirty="0"/>
          </a:p>
        </p:txBody>
      </p:sp>
      <p:pic>
        <p:nvPicPr>
          <p:cNvPr id="4" name="Рисунок 3">
            <a:extLst>
              <a:ext uri="{FF2B5EF4-FFF2-40B4-BE49-F238E27FC236}">
                <a16:creationId xmlns:a16="http://schemas.microsoft.com/office/drawing/2014/main" id="{E7B42978-D25C-49E5-A719-02D9E672018C}"/>
              </a:ext>
            </a:extLst>
          </p:cNvPr>
          <p:cNvPicPr>
            <a:picLocks noChangeAspect="1"/>
          </p:cNvPicPr>
          <p:nvPr/>
        </p:nvPicPr>
        <p:blipFill>
          <a:blip r:embed="rId2"/>
          <a:stretch>
            <a:fillRect/>
          </a:stretch>
        </p:blipFill>
        <p:spPr>
          <a:xfrm>
            <a:off x="7116801" y="3131173"/>
            <a:ext cx="4499238" cy="2572735"/>
          </a:xfrm>
          <a:prstGeom prst="rect">
            <a:avLst/>
          </a:prstGeom>
        </p:spPr>
      </p:pic>
    </p:spTree>
    <p:extLst>
      <p:ext uri="{BB962C8B-B14F-4D97-AF65-F5344CB8AC3E}">
        <p14:creationId xmlns:p14="http://schemas.microsoft.com/office/powerpoint/2010/main" val="3762957529"/>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A9C1A8B-86BC-4B8E-82C1-A217FA43201F}"/>
              </a:ext>
            </a:extLst>
          </p:cNvPr>
          <p:cNvSpPr>
            <a:spLocks noGrp="1"/>
          </p:cNvSpPr>
          <p:nvPr>
            <p:ph idx="1"/>
          </p:nvPr>
        </p:nvSpPr>
        <p:spPr>
          <a:xfrm>
            <a:off x="1079157" y="255373"/>
            <a:ext cx="9893643" cy="5612027"/>
          </a:xfrm>
        </p:spPr>
        <p:txBody>
          <a:bodyPr>
            <a:normAutofit/>
          </a:bodyPr>
          <a:lstStyle/>
          <a:p>
            <a:pPr>
              <a:lnSpc>
                <a:spcPct val="107000"/>
              </a:lnSpc>
              <a:spcAft>
                <a:spcPts val="800"/>
              </a:spcAft>
            </a:pPr>
            <a:r>
              <a:rPr lang="ru-RU" sz="2000"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Но особое место в сердце писателя занял велосипед. Толстой научился кататься в 67 лет! Его новое спортивное хобби восторженно встретила общественность. Московский журнал «</a:t>
            </a:r>
            <a:r>
              <a:rPr lang="ru-RU" sz="2000" dirty="0" err="1">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Циклист</a:t>
            </a:r>
            <a:r>
              <a:rPr lang="ru-RU" sz="2000"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 докладывал: </a:t>
            </a:r>
            <a:r>
              <a:rPr lang="ru-RU" sz="2000" i="1" dirty="0">
                <a:effectLst/>
                <a:latin typeface="Times New Roman" panose="02020603050405020304" pitchFamily="18" charset="0"/>
                <a:ea typeface="Calibri" panose="020F0502020204030204" pitchFamily="34" charset="0"/>
                <a:cs typeface="Times New Roman" panose="02020603050405020304" pitchFamily="18" charset="0"/>
              </a:rPr>
              <a:t>«На прошлой неделе мы видели его катающимся в манеже в своей традиционной блузе. Искусство владеть велосипедом графу далось очень легко, и теперь он ездит совершенно свободно»</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Американское научно-популярное издание Scientific American сообщало: </a:t>
            </a:r>
            <a:r>
              <a:rPr lang="ru-RU" sz="2000" i="1" dirty="0">
                <a:effectLst/>
                <a:latin typeface="Times New Roman" panose="02020603050405020304" pitchFamily="18" charset="0"/>
                <a:ea typeface="Calibri" panose="020F0502020204030204" pitchFamily="34" charset="0"/>
                <a:cs typeface="Times New Roman" panose="02020603050405020304" pitchFamily="18" charset="0"/>
              </a:rPr>
              <a:t>«Граф Лев Толстой…теперь катается на велосипеде, приводя в изумление крестьян в своем поместье»</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Реакция окружающих Толстого не смущала: он обучил езде своих детей, а сам с удовольствием позировал около велосипеда для фотографии.</a:t>
            </a:r>
          </a:p>
          <a:p>
            <a:endParaRPr lang="ru-RU" dirty="0"/>
          </a:p>
        </p:txBody>
      </p:sp>
      <p:pic>
        <p:nvPicPr>
          <p:cNvPr id="4" name="Рисунок 3">
            <a:extLst>
              <a:ext uri="{FF2B5EF4-FFF2-40B4-BE49-F238E27FC236}">
                <a16:creationId xmlns:a16="http://schemas.microsoft.com/office/drawing/2014/main" id="{76323CC0-2827-4B9B-826C-42BE426836F1}"/>
              </a:ext>
            </a:extLst>
          </p:cNvPr>
          <p:cNvPicPr>
            <a:picLocks noChangeAspect="1"/>
          </p:cNvPicPr>
          <p:nvPr/>
        </p:nvPicPr>
        <p:blipFill>
          <a:blip r:embed="rId2"/>
          <a:stretch>
            <a:fillRect/>
          </a:stretch>
        </p:blipFill>
        <p:spPr>
          <a:xfrm>
            <a:off x="7079167" y="3423498"/>
            <a:ext cx="3653449" cy="2740087"/>
          </a:xfrm>
          <a:prstGeom prst="rect">
            <a:avLst/>
          </a:prstGeom>
        </p:spPr>
      </p:pic>
      <p:pic>
        <p:nvPicPr>
          <p:cNvPr id="5" name="Рисунок 4">
            <a:extLst>
              <a:ext uri="{FF2B5EF4-FFF2-40B4-BE49-F238E27FC236}">
                <a16:creationId xmlns:a16="http://schemas.microsoft.com/office/drawing/2014/main" id="{0BEF1FA9-1880-4F8A-83E1-9F96CC291ED0}"/>
              </a:ext>
            </a:extLst>
          </p:cNvPr>
          <p:cNvPicPr>
            <a:picLocks noChangeAspect="1"/>
          </p:cNvPicPr>
          <p:nvPr/>
        </p:nvPicPr>
        <p:blipFill>
          <a:blip r:embed="rId3"/>
          <a:stretch>
            <a:fillRect/>
          </a:stretch>
        </p:blipFill>
        <p:spPr>
          <a:xfrm>
            <a:off x="1758812" y="3429000"/>
            <a:ext cx="3653449" cy="2734585"/>
          </a:xfrm>
          <a:prstGeom prst="rect">
            <a:avLst/>
          </a:prstGeom>
        </p:spPr>
      </p:pic>
    </p:spTree>
    <p:extLst>
      <p:ext uri="{BB962C8B-B14F-4D97-AF65-F5344CB8AC3E}">
        <p14:creationId xmlns:p14="http://schemas.microsoft.com/office/powerpoint/2010/main" val="1678977580"/>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77D0F7-2D9E-4578-B71B-F81431B3BFEE}"/>
              </a:ext>
            </a:extLst>
          </p:cNvPr>
          <p:cNvSpPr>
            <a:spLocks noGrp="1"/>
          </p:cNvSpPr>
          <p:nvPr>
            <p:ph type="title"/>
          </p:nvPr>
        </p:nvSpPr>
        <p:spPr>
          <a:xfrm>
            <a:off x="1466334" y="271850"/>
            <a:ext cx="9506465" cy="718750"/>
          </a:xfrm>
        </p:spPr>
        <p:txBody>
          <a:bodyPr>
            <a:normAutofit fontScale="90000"/>
          </a:bodyPr>
          <a:lstStyle/>
          <a:p>
            <a:pPr algn="ctr">
              <a:lnSpc>
                <a:spcPct val="107000"/>
              </a:lnSpc>
              <a:spcAft>
                <a:spcPts val="800"/>
              </a:spcAft>
            </a:pPr>
            <a:r>
              <a:rPr lang="ru-RU" sz="4000" b="1" dirty="0">
                <a:solidFill>
                  <a:srgbClr val="3C3C3C"/>
                </a:solidFill>
                <a:effectLst/>
                <a:latin typeface="Times New Roman" panose="02020603050405020304" pitchFamily="18" charset="0"/>
                <a:ea typeface="Times New Roman" panose="02020603050405020304" pitchFamily="18" charset="0"/>
                <a:cs typeface="Times New Roman" panose="02020603050405020304" pitchFamily="18" charset="0"/>
              </a:rPr>
              <a:t>Пловец и стрелок Куприн</a:t>
            </a:r>
            <a:br>
              <a:rPr lang="ru-RU" sz="24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Объект 2">
            <a:extLst>
              <a:ext uri="{FF2B5EF4-FFF2-40B4-BE49-F238E27FC236}">
                <a16:creationId xmlns:a16="http://schemas.microsoft.com/office/drawing/2014/main" id="{0D88BF3A-E80D-449B-B2F2-72AB9A4B43A6}"/>
              </a:ext>
            </a:extLst>
          </p:cNvPr>
          <p:cNvSpPr>
            <a:spLocks noGrp="1"/>
          </p:cNvSpPr>
          <p:nvPr>
            <p:ph idx="1"/>
          </p:nvPr>
        </p:nvSpPr>
        <p:spPr>
          <a:xfrm>
            <a:off x="1351005" y="990601"/>
            <a:ext cx="9621795" cy="4876800"/>
          </a:xfrm>
        </p:spPr>
        <p:txBody>
          <a:bodyPr>
            <a:normAutofit/>
          </a:bodyPr>
          <a:lstStyle/>
          <a:p>
            <a:pPr>
              <a:lnSpc>
                <a:spcPct val="107000"/>
              </a:lnSpc>
              <a:spcAft>
                <a:spcPts val="800"/>
              </a:spcAft>
            </a:pPr>
            <a:r>
              <a:rPr lang="ru-RU" dirty="0">
                <a:solidFill>
                  <a:srgbClr val="3C3C3C"/>
                </a:solidFill>
                <a:effectLst/>
                <a:latin typeface="Times New Roman" panose="02020603050405020304" pitchFamily="18" charset="0"/>
                <a:ea typeface="Times New Roman" panose="02020603050405020304" pitchFamily="18" charset="0"/>
                <a:cs typeface="Times New Roman" panose="02020603050405020304" pitchFamily="18" charset="0"/>
              </a:rPr>
              <a:t>В списке спортивных увлечений Куприна были стрельба, тяжелая атлетика, конный спорт, лапта. И, конечно, плавание, к которому Куприн относился с большим почтением. Писатель считал, что каждый житель Северной столицы должен уметь плавать: эта способность, писал он, </a:t>
            </a:r>
            <a:r>
              <a:rPr lang="ru-RU" i="1" dirty="0">
                <a:solidFill>
                  <a:srgbClr val="3C3C3C"/>
                </a:solidFill>
                <a:effectLst/>
                <a:latin typeface="Times New Roman" panose="02020603050405020304" pitchFamily="18" charset="0"/>
                <a:ea typeface="Times New Roman" panose="02020603050405020304" pitchFamily="18" charset="0"/>
                <a:cs typeface="Times New Roman" panose="02020603050405020304" pitchFamily="18" charset="0"/>
              </a:rPr>
              <a:t>«необходимое нам, русским, особенно петроградцам, живущим около больших водных пространств»</a:t>
            </a:r>
            <a:r>
              <a:rPr lang="ru-RU" dirty="0">
                <a:solidFill>
                  <a:srgbClr val="3C3C3C"/>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pic>
        <p:nvPicPr>
          <p:cNvPr id="4" name="Рисунок 3">
            <a:extLst>
              <a:ext uri="{FF2B5EF4-FFF2-40B4-BE49-F238E27FC236}">
                <a16:creationId xmlns:a16="http://schemas.microsoft.com/office/drawing/2014/main" id="{4A527DE4-43C8-414C-AF45-1B0539E9733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433542" y="3315465"/>
            <a:ext cx="4044988" cy="2871418"/>
          </a:xfrm>
          <a:prstGeom prst="rect">
            <a:avLst/>
          </a:prstGeom>
          <a:noFill/>
        </p:spPr>
      </p:pic>
      <p:pic>
        <p:nvPicPr>
          <p:cNvPr id="6" name="Рисунок 5">
            <a:extLst>
              <a:ext uri="{FF2B5EF4-FFF2-40B4-BE49-F238E27FC236}">
                <a16:creationId xmlns:a16="http://schemas.microsoft.com/office/drawing/2014/main" id="{29372E29-3FBE-487F-BDCE-ADD70706C5B6}"/>
              </a:ext>
            </a:extLst>
          </p:cNvPr>
          <p:cNvPicPr>
            <a:picLocks noChangeAspect="1"/>
          </p:cNvPicPr>
          <p:nvPr/>
        </p:nvPicPr>
        <p:blipFill rotWithShape="1">
          <a:blip r:embed="rId3"/>
          <a:srcRect l="2432" t="2685" r="53892" b="27982"/>
          <a:stretch/>
        </p:blipFill>
        <p:spPr>
          <a:xfrm>
            <a:off x="1952368" y="2769974"/>
            <a:ext cx="3328088" cy="3962400"/>
          </a:xfrm>
          <a:prstGeom prst="rect">
            <a:avLst/>
          </a:prstGeom>
        </p:spPr>
      </p:pic>
    </p:spTree>
    <p:extLst>
      <p:ext uri="{BB962C8B-B14F-4D97-AF65-F5344CB8AC3E}">
        <p14:creationId xmlns:p14="http://schemas.microsoft.com/office/powerpoint/2010/main" val="864390444"/>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6728C40-AE56-4262-8D77-4D448E39C105}"/>
              </a:ext>
            </a:extLst>
          </p:cNvPr>
          <p:cNvSpPr>
            <a:spLocks noGrp="1"/>
          </p:cNvSpPr>
          <p:nvPr>
            <p:ph idx="1"/>
          </p:nvPr>
        </p:nvSpPr>
        <p:spPr>
          <a:xfrm>
            <a:off x="1342768" y="502508"/>
            <a:ext cx="9630032" cy="5364892"/>
          </a:xfrm>
        </p:spPr>
        <p:txBody>
          <a:bodyPr>
            <a:normAutofit/>
          </a:bodyPr>
          <a:lstStyle/>
          <a:p>
            <a:pPr>
              <a:lnSpc>
                <a:spcPct val="107000"/>
              </a:lnSpc>
              <a:spcAft>
                <a:spcPts val="800"/>
              </a:spcAft>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С неменьшим восторгом писатель относился к стрельбе. Он называл этот вид спорта настоящим искусством и замечал, что </a:t>
            </a:r>
            <a:r>
              <a:rPr lang="ru-RU" i="1" dirty="0">
                <a:effectLst/>
                <a:latin typeface="Times New Roman" panose="02020603050405020304" pitchFamily="18" charset="0"/>
                <a:ea typeface="Times New Roman" panose="02020603050405020304" pitchFamily="18" charset="0"/>
                <a:cs typeface="Times New Roman" panose="02020603050405020304" pitchFamily="18" charset="0"/>
              </a:rPr>
              <a:t>«оно требует многих данных: спокойствия, хладнокровия, уверенности, душевного и физического равновесия, внимания»</a:t>
            </a: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 Хороший стрелок, по мнению, Куприна был примером для спортивного и этического подражания. </a:t>
            </a:r>
            <a:r>
              <a:rPr lang="ru-RU" i="1" dirty="0">
                <a:effectLst/>
                <a:latin typeface="Times New Roman" panose="02020603050405020304" pitchFamily="18" charset="0"/>
                <a:ea typeface="Times New Roman" panose="02020603050405020304" pitchFamily="18" charset="0"/>
                <a:cs typeface="Times New Roman" panose="02020603050405020304" pitchFamily="18" charset="0"/>
              </a:rPr>
              <a:t>«Замечательно, что люди, неумеренно пьющие и развратные, никогда в искусстве стрельбы не поднимаются выше среднего уровня»</a:t>
            </a: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 — отмечал он.</a:t>
            </a:r>
          </a:p>
          <a:p>
            <a:pPr marL="384048" marR="0" lvl="0" indent="-384048" algn="l" defTabSz="914400" rtl="0" eaLnBrk="1" fontAlgn="auto" latinLnBrk="0" hangingPunct="1">
              <a:lnSpc>
                <a:spcPct val="107000"/>
              </a:lnSpc>
              <a:spcBef>
                <a:spcPts val="1000"/>
              </a:spcBef>
              <a:spcAft>
                <a:spcPts val="800"/>
              </a:spcAft>
              <a:buClrTx/>
              <a:buSzTx/>
              <a:buFont typeface="Franklin Gothic Book" panose="020B0503020102020204" pitchFamily="34" charset="0"/>
              <a:buChar char="■"/>
              <a:tabLst/>
              <a:defRPr/>
            </a:pPr>
            <a:r>
              <a:rPr kumimoji="0" lang="ru-RU"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Писатель любил цирк</a:t>
            </a:r>
            <a:r>
              <a:rPr kumimoji="0" lang="ru-RU" b="0" i="0" u="sng"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a:t>
            </a:r>
            <a:r>
              <a:rPr kumimoji="0" lang="ru-RU"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особый трепет у него вызывали выступления борцов-тяжелоатлетов. Куприн был знаком с Иваном Поддубным и Иваном Заикиным. Последнего литератор лично обучил грамоте, чтобы не потерять связи и обмениваться письмами. Куприн сам пробовал свои силы в тяжелой атлетике и даже организовал первое в Киеве атлетическое общество. Любовь к этому виду спорта вдохновила его на рассказ «В цирке» об атлете Арбузове, с </a:t>
            </a:r>
            <a:r>
              <a:rPr kumimoji="0" lang="ru-RU" b="0" i="1"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«выхоленным, блестящим, бледно-розовым телом»</a:t>
            </a:r>
            <a:r>
              <a:rPr kumimoji="0" lang="ru-RU"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и </a:t>
            </a:r>
            <a:r>
              <a:rPr kumimoji="0" lang="ru-RU" b="0" i="1"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«резко выступающими буграми твердых, как дерево, мускулов»</a:t>
            </a:r>
            <a:r>
              <a:rPr kumimoji="0" lang="ru-RU"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800"/>
              </a:spcAft>
            </a:pP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313425778"/>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20807C-08C6-4219-BE64-9C07BEF972DF}"/>
              </a:ext>
            </a:extLst>
          </p:cNvPr>
          <p:cNvSpPr>
            <a:spLocks noGrp="1"/>
          </p:cNvSpPr>
          <p:nvPr>
            <p:ph type="title"/>
          </p:nvPr>
        </p:nvSpPr>
        <p:spPr>
          <a:xfrm>
            <a:off x="1392195" y="263612"/>
            <a:ext cx="9580605" cy="782594"/>
          </a:xfrm>
        </p:spPr>
        <p:txBody>
          <a:bodyPr>
            <a:normAutofit fontScale="90000"/>
          </a:bodyPr>
          <a:lstStyle/>
          <a:p>
            <a:pPr>
              <a:lnSpc>
                <a:spcPct val="107000"/>
              </a:lnSpc>
              <a:spcAft>
                <a:spcPts val="800"/>
              </a:spcAft>
            </a:pPr>
            <a:r>
              <a:rPr lang="ru-RU" sz="4400" b="1" dirty="0">
                <a:effectLst/>
                <a:latin typeface="Calibri" panose="020F0502020204030204" pitchFamily="34" charset="0"/>
                <a:ea typeface="Calibri" panose="020F0502020204030204" pitchFamily="34" charset="0"/>
                <a:cs typeface="Times New Roman" panose="02020603050405020304" pitchFamily="18" charset="0"/>
              </a:rPr>
              <a:t>Футболист, боксер</a:t>
            </a:r>
            <a:r>
              <a:rPr lang="ru-RU" b="1" dirty="0">
                <a:latin typeface="Calibri" panose="020F0502020204030204" pitchFamily="34" charset="0"/>
                <a:ea typeface="Calibri" panose="020F0502020204030204" pitchFamily="34" charset="0"/>
                <a:cs typeface="Times New Roman" panose="02020603050405020304" pitchFamily="18" charset="0"/>
              </a:rPr>
              <a:t> и</a:t>
            </a:r>
            <a:r>
              <a:rPr lang="ru-RU" sz="4400" b="1" dirty="0">
                <a:effectLst/>
                <a:latin typeface="Calibri" panose="020F0502020204030204" pitchFamily="34" charset="0"/>
                <a:ea typeface="Calibri" panose="020F0502020204030204" pitchFamily="34" charset="0"/>
                <a:cs typeface="Times New Roman" panose="02020603050405020304" pitchFamily="18" charset="0"/>
              </a:rPr>
              <a:t> теннисист Набоков</a:t>
            </a:r>
            <a:br>
              <a:rPr lang="ru-RU" sz="44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Объект 2">
            <a:extLst>
              <a:ext uri="{FF2B5EF4-FFF2-40B4-BE49-F238E27FC236}">
                <a16:creationId xmlns:a16="http://schemas.microsoft.com/office/drawing/2014/main" id="{AAB83E8E-0DC1-44FA-98E7-82FCC753F8BA}"/>
              </a:ext>
            </a:extLst>
          </p:cNvPr>
          <p:cNvSpPr>
            <a:spLocks noGrp="1"/>
          </p:cNvSpPr>
          <p:nvPr>
            <p:ph idx="1"/>
          </p:nvPr>
        </p:nvSpPr>
        <p:spPr>
          <a:xfrm>
            <a:off x="1392195" y="930876"/>
            <a:ext cx="10322009" cy="5799438"/>
          </a:xfrm>
        </p:spPr>
        <p:txBody>
          <a:bodyPr>
            <a:normAutofit/>
          </a:bodyPr>
          <a:lstStyle/>
          <a:p>
            <a:pPr>
              <a:lnSpc>
                <a:spcPct val="107000"/>
              </a:lnSpc>
              <a:spcAft>
                <a:spcPts val="800"/>
              </a:spcAft>
            </a:pPr>
            <a:r>
              <a:rPr lang="ru-RU"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 самого детства </a:t>
            </a:r>
            <a:r>
              <a:rPr lang="ru-RU"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Владимир Набоков</a:t>
            </a:r>
            <a:r>
              <a:rPr lang="ru-RU"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a:t>
            </a:r>
            <a:r>
              <a:rPr lang="ru-RU"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обучался боксу и фехтованию. В автобиографической повести «Другие берега» он вспоминал, что в его семье занятия по боксу проходили в библиотеке, где </a:t>
            </a:r>
            <a:r>
              <a:rPr lang="ru-RU"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«приятно совмещались науки и спорт: кожа переплетов и кожа боксовых перчаток»</a:t>
            </a:r>
            <a:r>
              <a:rPr lang="ru-RU"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Был в Рождествене, в фамильном имении Набоковых, и корт, на котором маленький Владимир вместе с домашними играл в лаун-теннис — первый вид тенниса на открытом пространстве. Зимой Набоков катался на коньках, летом — осваивал ролики. </a:t>
            </a:r>
            <a:r>
              <a:rPr lang="ru-RU"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«Я был превосходным спортсменом»</a:t>
            </a:r>
            <a:r>
              <a:rPr lang="ru-RU"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отмечал писатель в книге воспоминаний «Память, говори».</a:t>
            </a:r>
          </a:p>
          <a:p>
            <a:pPr>
              <a:lnSpc>
                <a:spcPct val="100000"/>
              </a:lnSpc>
              <a:spcBef>
                <a:spcPts val="0"/>
              </a:spcBef>
              <a:spcAft>
                <a:spcPts val="0"/>
              </a:spcAft>
            </a:pP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Увлечение теннисом </a:t>
            </a:r>
            <a:r>
              <a:rPr lang="ru-RU" dirty="0">
                <a:solidFill>
                  <a:srgbClr val="3C3C3C"/>
                </a:solidFill>
                <a:latin typeface="Times New Roman" panose="02020603050405020304" pitchFamily="18" charset="0"/>
                <a:ea typeface="Calibri" panose="020F0502020204030204" pitchFamily="34" charset="0"/>
                <a:cs typeface="Times New Roman" panose="02020603050405020304" pitchFamily="18" charset="0"/>
              </a:rPr>
              <a:t>помогло писателю в эмиграции:  </a:t>
            </a:r>
            <a:endPar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Bef>
                <a:spcPts val="0"/>
              </a:spcBef>
              <a:spcAft>
                <a:spcPts val="0"/>
              </a:spcAft>
              <a:buNone/>
            </a:pP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чтобы подзаработать во время </a:t>
            </a:r>
            <a:r>
              <a:rPr lang="ru-RU" dirty="0">
                <a:solidFill>
                  <a:srgbClr val="3C3C3C"/>
                </a:solidFill>
                <a:latin typeface="Times New Roman" panose="02020603050405020304" pitchFamily="18" charset="0"/>
                <a:ea typeface="Calibri" panose="020F0502020204030204" pitchFamily="34" charset="0"/>
                <a:cs typeface="Times New Roman" panose="02020603050405020304" pitchFamily="18" charset="0"/>
              </a:rPr>
              <a:t>жизни в Германии, он давал</a:t>
            </a:r>
            <a:endPar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Bef>
                <a:spcPts val="0"/>
              </a:spcBef>
              <a:spcAft>
                <a:spcPts val="0"/>
              </a:spcAft>
              <a:buNone/>
            </a:pPr>
            <a:r>
              <a:rPr kumimoji="0" lang="ru-RU" b="0" i="0" u="none" strike="noStrike" kern="1200" cap="none" normalizeH="0" noProof="0" dirty="0">
                <a:ln>
                  <a:noFill/>
                </a:ln>
                <a:solidFill>
                  <a:srgbClr val="3C3C3C"/>
                </a:solidFill>
                <a:effectLst/>
                <a:uLnTx/>
                <a:uFillTx/>
                <a:latin typeface="Times New Roman" panose="02020603050405020304" pitchFamily="18" charset="0"/>
                <a:ea typeface="Calibri" panose="020F0502020204030204" pitchFamily="34" charset="0"/>
                <a:cs typeface="Times New Roman" panose="02020603050405020304" pitchFamily="18" charset="0"/>
              </a:rPr>
              <a:t>уроки</a:t>
            </a: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dirty="0">
                <a:solidFill>
                  <a:srgbClr val="3C3C3C"/>
                </a:solidFill>
                <a:latin typeface="Times New Roman" panose="02020603050405020304" pitchFamily="18" charset="0"/>
                <a:ea typeface="Calibri" panose="020F0502020204030204" pitchFamily="34" charset="0"/>
                <a:cs typeface="Times New Roman" panose="02020603050405020304" pitchFamily="18" charset="0"/>
              </a:rPr>
              <a:t>английского языка немецким бизнесменам </a:t>
            </a:r>
          </a:p>
          <a:p>
            <a:pPr marL="0" indent="0">
              <a:lnSpc>
                <a:spcPct val="100000"/>
              </a:lnSpc>
              <a:spcBef>
                <a:spcPts val="0"/>
              </a:spcBef>
              <a:spcAft>
                <a:spcPts val="0"/>
              </a:spcAft>
              <a:buNone/>
            </a:pP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и проводил занятия по теннису для </a:t>
            </a:r>
            <a:r>
              <a:rPr lang="ru-RU" i="1"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«их загорелых дочек»</a:t>
            </a:r>
            <a:r>
              <a:rPr lang="ru-RU"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Bef>
                <a:spcPts val="0"/>
              </a:spcBef>
              <a:spcAft>
                <a:spcPts val="0"/>
              </a:spcAft>
              <a:buNone/>
            </a:pPr>
            <a:endParaRPr lang="ru-RU"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Bef>
                <a:spcPts val="0"/>
              </a:spcBef>
              <a:spcAft>
                <a:spcPts val="0"/>
              </a:spcAft>
              <a:buNone/>
            </a:pPr>
            <a:endParaRPr lang="ru-RU" sz="1800" dirty="0">
              <a:solidFill>
                <a:srgbClr val="3C3C3C"/>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id="{30B7BF31-E0EC-41D8-96CA-CBDA195AF8FF}"/>
              </a:ext>
            </a:extLst>
          </p:cNvPr>
          <p:cNvPicPr>
            <a:picLocks noChangeAspect="1"/>
          </p:cNvPicPr>
          <p:nvPr/>
        </p:nvPicPr>
        <p:blipFill>
          <a:blip r:embed="rId3"/>
          <a:stretch>
            <a:fillRect/>
          </a:stretch>
        </p:blipFill>
        <p:spPr>
          <a:xfrm>
            <a:off x="7949513" y="4153323"/>
            <a:ext cx="3400545" cy="2255716"/>
          </a:xfrm>
          <a:prstGeom prst="rect">
            <a:avLst/>
          </a:prstGeom>
        </p:spPr>
      </p:pic>
    </p:spTree>
    <p:extLst>
      <p:ext uri="{BB962C8B-B14F-4D97-AF65-F5344CB8AC3E}">
        <p14:creationId xmlns:p14="http://schemas.microsoft.com/office/powerpoint/2010/main" val="594955157"/>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2DCF1FB-128D-423C-838E-A35B17550F50}"/>
              </a:ext>
            </a:extLst>
          </p:cNvPr>
          <p:cNvSpPr>
            <a:spLocks noGrp="1"/>
          </p:cNvSpPr>
          <p:nvPr>
            <p:ph idx="1"/>
          </p:nvPr>
        </p:nvSpPr>
        <p:spPr>
          <a:xfrm>
            <a:off x="1210962" y="197708"/>
            <a:ext cx="9761838" cy="5669692"/>
          </a:xfrm>
        </p:spPr>
        <p:txBody>
          <a:bodyPr/>
          <a:lstStyle/>
          <a:p>
            <a:pPr>
              <a:lnSpc>
                <a:spcPct val="107000"/>
              </a:lnSpc>
              <a:spcAft>
                <a:spcPts val="800"/>
              </a:spcAft>
            </a:pPr>
            <a:r>
              <a:rPr lang="ru-RU" sz="2000" dirty="0">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Большой страстью Набокова были и шахматы: </a:t>
            </a:r>
            <a:r>
              <a:rPr lang="ru-RU" sz="2000" i="1" dirty="0">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«я посвящал чудовищное количество времени составлению шахматных задач»</a:t>
            </a:r>
            <a:r>
              <a:rPr lang="ru-RU" sz="2000" dirty="0">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 — признавался писатель. Игру в шахматы он отождествлял с творческим процессом, утверждая, что </a:t>
            </a:r>
            <a:r>
              <a:rPr lang="ru-RU" sz="2000" i="1" dirty="0">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«для сочинения шахматной задачи нужно вдохновение, которое принадлежит к </a:t>
            </a:r>
            <a:r>
              <a:rPr lang="ru-RU" sz="2000" i="1" dirty="0" err="1">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полумузыкальному</a:t>
            </a:r>
            <a:r>
              <a:rPr lang="ru-RU" sz="2000" i="1" dirty="0">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 </a:t>
            </a:r>
            <a:r>
              <a:rPr lang="ru-RU" sz="2000" i="1" dirty="0" err="1">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полупоэтическому</a:t>
            </a:r>
            <a:r>
              <a:rPr lang="ru-RU" sz="2000" i="1" dirty="0">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 а говоря точнее, к математически-поэтическому типу»</a:t>
            </a:r>
            <a:r>
              <a:rPr lang="ru-RU" sz="2000" dirty="0">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 Особая магия игры вдохновила писателя на создание романа «Защита Лужина», к герою которого шахматы были безжалостны. </a:t>
            </a:r>
            <a:r>
              <a:rPr lang="ru-RU" sz="2000" i="1" dirty="0">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«В этом был ужас, но в этом была и единственная гармония, ибо что есть в мире, кроме шахмат?»</a:t>
            </a:r>
            <a:r>
              <a:rPr lang="ru-RU" sz="2000" dirty="0">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 — философски размышлял Набоков.</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a:extLst>
              <a:ext uri="{FF2B5EF4-FFF2-40B4-BE49-F238E27FC236}">
                <a16:creationId xmlns:a16="http://schemas.microsoft.com/office/drawing/2014/main" id="{E0480394-409B-47F1-A06E-D440ED653B5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26593" y="3944293"/>
            <a:ext cx="3330575" cy="2330450"/>
          </a:xfrm>
          <a:prstGeom prst="rect">
            <a:avLst/>
          </a:prstGeom>
          <a:noFill/>
          <a:ln>
            <a:noFill/>
          </a:ln>
        </p:spPr>
      </p:pic>
    </p:spTree>
    <p:extLst>
      <p:ext uri="{BB962C8B-B14F-4D97-AF65-F5344CB8AC3E}">
        <p14:creationId xmlns:p14="http://schemas.microsoft.com/office/powerpoint/2010/main" val="1629018813"/>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EE01396-800C-448A-B726-19CC8DCD3195}"/>
              </a:ext>
            </a:extLst>
          </p:cNvPr>
          <p:cNvSpPr>
            <a:spLocks noGrp="1"/>
          </p:cNvSpPr>
          <p:nvPr>
            <p:ph idx="1"/>
          </p:nvPr>
        </p:nvSpPr>
        <p:spPr>
          <a:xfrm>
            <a:off x="1178011" y="362465"/>
            <a:ext cx="9794789" cy="5504935"/>
          </a:xfrm>
        </p:spPr>
        <p:txBody>
          <a:bodyPr>
            <a:normAutofit/>
          </a:bodyPr>
          <a:lstStyle/>
          <a:p>
            <a:pPr>
              <a:lnSpc>
                <a:spcPct val="107000"/>
              </a:lnSpc>
              <a:spcAft>
                <a:spcPts val="800"/>
              </a:spcAft>
            </a:pPr>
            <a:r>
              <a:rPr lang="ru-RU" sz="2000" dirty="0">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Любовь к физической деятельности и разным видам спорта Набоков пронес через всю жизнь. Одной из его главных страстей был футбол. Играть писатель стал во время учебы в Петербурге, но предпочитал не забивать голы, а стоять на воротах. Позже, уже будучи студентом Кембриджа, Набоков стал вратарем команды колледжа, продолжая заниматься и теннисом. Писатель признался, что </a:t>
            </a:r>
            <a:r>
              <a:rPr lang="ru-RU" sz="2000" i="1" dirty="0">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«ни разу за три года в Кембридже не навестил университетской библиотеки и даже не позаботился выяснить, где она расположена»</a:t>
            </a:r>
            <a:r>
              <a:rPr lang="ru-RU" sz="2000" dirty="0">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 но постоянно играл в футбол. С особым сожалением он вспоминал о своих поражениях: </a:t>
            </a:r>
            <a:r>
              <a:rPr lang="ru-RU" sz="2000" i="1" dirty="0">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«Я отвратительно мазал»</a:t>
            </a:r>
            <a:r>
              <a:rPr lang="ru-RU" sz="2000" dirty="0">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 и радовался, когда </a:t>
            </a:r>
            <a:r>
              <a:rPr lang="ru-RU" sz="2000" i="1" dirty="0">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«игра милосердно переходила на другой конец поля»</a:t>
            </a:r>
            <a:r>
              <a:rPr lang="ru-RU" sz="2000" dirty="0">
                <a:solidFill>
                  <a:srgbClr val="3C3C3C"/>
                </a:solidFill>
                <a:effectLst/>
                <a:latin typeface="Noto Serif" panose="02020600060500020200" pitchFamily="18" charset="0"/>
                <a:ea typeface="Calibri" panose="020F0502020204030204" pitchFamily="34" charset="0"/>
                <a:cs typeface="Times New Roman" panose="02020603050405020304" pitchFamily="18" charset="0"/>
              </a:rPr>
              <a:t>.</a:t>
            </a:r>
          </a:p>
          <a:p>
            <a:pPr>
              <a:lnSpc>
                <a:spcPct val="107000"/>
              </a:lnSpc>
              <a:spcAft>
                <a:spcPts val="800"/>
              </a:spcAft>
            </a:pP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a:extLst>
              <a:ext uri="{FF2B5EF4-FFF2-40B4-BE49-F238E27FC236}">
                <a16:creationId xmlns:a16="http://schemas.microsoft.com/office/drawing/2014/main" id="{18D691A5-58A5-48CC-9D2E-CB47AC2C7398}"/>
              </a:ext>
            </a:extLst>
          </p:cNvPr>
          <p:cNvPicPr>
            <a:picLocks noChangeAspect="1"/>
          </p:cNvPicPr>
          <p:nvPr/>
        </p:nvPicPr>
        <p:blipFill>
          <a:blip r:embed="rId2"/>
          <a:stretch>
            <a:fillRect/>
          </a:stretch>
        </p:blipFill>
        <p:spPr>
          <a:xfrm>
            <a:off x="7891849" y="3690614"/>
            <a:ext cx="3787842" cy="2804921"/>
          </a:xfrm>
          <a:prstGeom prst="rect">
            <a:avLst/>
          </a:prstGeom>
        </p:spPr>
      </p:pic>
    </p:spTree>
    <p:extLst>
      <p:ext uri="{BB962C8B-B14F-4D97-AF65-F5344CB8AC3E}">
        <p14:creationId xmlns:p14="http://schemas.microsoft.com/office/powerpoint/2010/main" val="1459411927"/>
      </p:ext>
    </p:extLst>
  </p:cSld>
  <p:clrMapOvr>
    <a:masterClrMapping/>
  </p:clrMapOvr>
  <mc:AlternateContent xmlns:mc="http://schemas.openxmlformats.org/markup-compatibility/2006" xmlns:p14="http://schemas.microsoft.com/office/powerpoint/2010/main">
    <mc:Choice Requires="p14">
      <p:transition p14:dur="250" advClick="0" advTm="14000">
        <p:wipe/>
      </p:transition>
    </mc:Choice>
    <mc:Fallback xmlns="">
      <p:transition advClick="0" advTm="14000">
        <p:wipe/>
      </p:transition>
    </mc:Fallback>
  </mc:AlternateContent>
</p:sld>
</file>

<file path=ppt/theme/theme1.xml><?xml version="1.0" encoding="utf-8"?>
<a:theme xmlns:a="http://schemas.openxmlformats.org/drawingml/2006/main" name="Уголки">
  <a:themeElements>
    <a:clrScheme name="Уголки">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Уголки">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Уголки">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Уголки</Template>
  <TotalTime>296</TotalTime>
  <Words>1944</Words>
  <Application>Microsoft Office PowerPoint</Application>
  <PresentationFormat>Широкоэкранный</PresentationFormat>
  <Paragraphs>76</Paragraphs>
  <Slides>16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Calibri</vt:lpstr>
      <vt:lpstr>Franklin Gothic Book</vt:lpstr>
      <vt:lpstr>Noto Serif</vt:lpstr>
      <vt:lpstr>Times New Roman</vt:lpstr>
      <vt:lpstr>Wingdings</vt:lpstr>
      <vt:lpstr>Уголки</vt:lpstr>
      <vt:lpstr> в здоровом теле-здоровый дух.</vt:lpstr>
      <vt:lpstr>Александр Сергеевич Пушкин – боксер и фехтовальщик. </vt:lpstr>
      <vt:lpstr>Лев Николаич Толстой. Теннисист и велосипедист </vt:lpstr>
      <vt:lpstr>Презентация PowerPoint</vt:lpstr>
      <vt:lpstr>Пловец и стрелок Куприн </vt:lpstr>
      <vt:lpstr>Презентация PowerPoint</vt:lpstr>
      <vt:lpstr>Футболист, боксер и теннисист Набоков </vt:lpstr>
      <vt:lpstr>Презентация PowerPoint</vt:lpstr>
      <vt:lpstr>Презентация PowerPoint</vt:lpstr>
      <vt:lpstr>Шахматист Тургенев </vt:lpstr>
      <vt:lpstr>Презентация PowerPoint</vt:lpstr>
      <vt:lpstr>Анна Ахматова, плавание и художественная гимнастика </vt:lpstr>
      <vt:lpstr>Презентация PowerPoint</vt:lpstr>
      <vt:lpstr>Сергей Есенин, плавание</vt:lpstr>
      <vt:lpstr>Презентация PowerPoint</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Писатели и спорт</dc:title>
  <dc:creator>Владелец</dc:creator>
  <cp:lastModifiedBy>Владелец</cp:lastModifiedBy>
  <cp:revision>24</cp:revision>
  <dcterms:created xsi:type="dcterms:W3CDTF">2024-04-01T07:27:15Z</dcterms:created>
  <dcterms:modified xsi:type="dcterms:W3CDTF">2024-04-12T09:27:20Z</dcterms:modified>
</cp:coreProperties>
</file>