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2AC0198-13C6-44E6-A885-B86535B5F924}" type="datetimeFigureOut">
              <a:rPr lang="ru-RU" smtClean="0"/>
              <a:t>12.04.2024</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94C518C-FBF6-4B0B-BBD3-2F1EC8809F51}"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8031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2AC0198-13C6-44E6-A885-B86535B5F924}"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1654907946"/>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2AC0198-13C6-44E6-A885-B86535B5F924}"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1207896271"/>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2AC0198-13C6-44E6-A885-B86535B5F924}"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3867262427"/>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2AC0198-13C6-44E6-A885-B86535B5F924}" type="datetimeFigureOut">
              <a:rPr lang="ru-RU" smtClean="0"/>
              <a:t>12.04.2024</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94C518C-FBF6-4B0B-BBD3-2F1EC8809F51}"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24904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2AC0198-13C6-44E6-A885-B86535B5F924}"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1870059746"/>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2AC0198-13C6-44E6-A885-B86535B5F924}" type="datetimeFigureOut">
              <a:rPr lang="ru-RU" smtClean="0"/>
              <a:t>12.04.2024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3344265297"/>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2AC0198-13C6-44E6-A885-B86535B5F924}"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3455690587"/>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C0198-13C6-44E6-A885-B86535B5F924}" type="datetimeFigureOut">
              <a:rPr lang="ru-RU" smtClean="0"/>
              <a:t>12.04.2024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4C518C-FBF6-4B0B-BBD3-2F1EC8809F51}" type="slidenum">
              <a:rPr lang="ru-RU" smtClean="0"/>
              <a:t>‹#›</a:t>
            </a:fld>
            <a:endParaRPr lang="ru-RU"/>
          </a:p>
        </p:txBody>
      </p:sp>
    </p:spTree>
    <p:extLst>
      <p:ext uri="{BB962C8B-B14F-4D97-AF65-F5344CB8AC3E}">
        <p14:creationId xmlns:p14="http://schemas.microsoft.com/office/powerpoint/2010/main" val="2490511572"/>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2AC0198-13C6-44E6-A885-B86535B5F924}" type="datetimeFigureOut">
              <a:rPr lang="ru-RU" smtClean="0"/>
              <a:t>12.04.2024</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94C518C-FBF6-4B0B-BBD3-2F1EC8809F51}"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8074231"/>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2AC0198-13C6-44E6-A885-B86535B5F924}" type="datetimeFigureOut">
              <a:rPr lang="ru-RU" smtClean="0"/>
              <a:t>12.04.2024</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94C518C-FBF6-4B0B-BBD3-2F1EC8809F51}"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3847682"/>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2AC0198-13C6-44E6-A885-B86535B5F924}" type="datetimeFigureOut">
              <a:rPr lang="ru-RU" smtClean="0"/>
              <a:t>12.04.2024</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94C518C-FBF6-4B0B-BBD3-2F1EC8809F51}"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133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ulture.ru/materials/165887/dekabrist-bez-dekabrya-5-amplua-petra-vyazemskog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ulture.ru/materials/52395/koroli-manezh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ulture.ru/themes/197/vladimir-nabok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F980D-4C24-4AB9-93CD-A8B1DB66CD58}"/>
              </a:ext>
            </a:extLst>
          </p:cNvPr>
          <p:cNvSpPr>
            <a:spLocks noGrp="1"/>
          </p:cNvSpPr>
          <p:nvPr>
            <p:ph type="ctrTitle"/>
          </p:nvPr>
        </p:nvSpPr>
        <p:spPr/>
        <p:txBody>
          <a:bodyPr/>
          <a:lstStyle/>
          <a:p>
            <a:r>
              <a:rPr lang="ru-RU" dirty="0"/>
              <a:t> в здоровом теле-здоровый дух.</a:t>
            </a:r>
          </a:p>
        </p:txBody>
      </p:sp>
      <p:sp>
        <p:nvSpPr>
          <p:cNvPr id="3" name="Подзаголовок 2">
            <a:extLst>
              <a:ext uri="{FF2B5EF4-FFF2-40B4-BE49-F238E27FC236}">
                <a16:creationId xmlns:a16="http://schemas.microsoft.com/office/drawing/2014/main" id="{55274B81-6740-4B8C-B13F-229826ECAAC1}"/>
              </a:ext>
            </a:extLst>
          </p:cNvPr>
          <p:cNvSpPr>
            <a:spLocks noGrp="1"/>
          </p:cNvSpPr>
          <p:nvPr>
            <p:ph type="subTitle" idx="1"/>
          </p:nvPr>
        </p:nvSpPr>
        <p:spPr/>
        <p:txBody>
          <a:bodyPr/>
          <a:lstStyle/>
          <a:p>
            <a:r>
              <a:rPr lang="ru-RU" dirty="0">
                <a:latin typeface="Times New Roman" panose="02020603050405020304" pitchFamily="18" charset="0"/>
                <a:cs typeface="Times New Roman" panose="02020603050405020304" pitchFamily="18" charset="0"/>
              </a:rPr>
              <a:t>Спортивные пристрастия русских литераторов</a:t>
            </a:r>
          </a:p>
        </p:txBody>
      </p:sp>
    </p:spTree>
    <p:extLst>
      <p:ext uri="{BB962C8B-B14F-4D97-AF65-F5344CB8AC3E}">
        <p14:creationId xmlns:p14="http://schemas.microsoft.com/office/powerpoint/2010/main" val="438156123"/>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F73BC5-AE4D-4DFB-B681-B7EBD664A7FE}"/>
              </a:ext>
            </a:extLst>
          </p:cNvPr>
          <p:cNvSpPr>
            <a:spLocks noGrp="1"/>
          </p:cNvSpPr>
          <p:nvPr>
            <p:ph type="title"/>
          </p:nvPr>
        </p:nvSpPr>
        <p:spPr>
          <a:xfrm>
            <a:off x="1295400" y="326168"/>
            <a:ext cx="9601200" cy="624016"/>
          </a:xfrm>
        </p:spPr>
        <p:txBody>
          <a:bodyPr>
            <a:normAutofit fontScale="90000"/>
          </a:bodyPr>
          <a:lstStyle/>
          <a:p>
            <a:pPr algn="ctr"/>
            <a:r>
              <a:rPr lang="ru-RU" sz="4000" b="1"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Шахматист Тургенев</a:t>
            </a:r>
            <a:br>
              <a:rPr lang="ru-RU" sz="4000" b="1"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E1AD213E-5609-486C-AD02-DD6AC00F0FBA}"/>
              </a:ext>
            </a:extLst>
          </p:cNvPr>
          <p:cNvSpPr>
            <a:spLocks noGrp="1"/>
          </p:cNvSpPr>
          <p:nvPr>
            <p:ph idx="1"/>
          </p:nvPr>
        </p:nvSpPr>
        <p:spPr>
          <a:xfrm>
            <a:off x="1235676" y="840259"/>
            <a:ext cx="10404389" cy="5626443"/>
          </a:xfrm>
        </p:spPr>
        <p:txBody>
          <a:bodyPr>
            <a:normAutofit/>
          </a:bodyPr>
          <a:lstStyle/>
          <a:p>
            <a:pPr>
              <a:lnSpc>
                <a:spcPct val="100000"/>
              </a:lnSpc>
              <a:spcBef>
                <a:spcPts val="0"/>
              </a:spcBef>
              <a:spcAft>
                <a:spcPts val="0"/>
              </a:spcAft>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Где бы ни жил писатель — в Петербурге, в Париже, Баден-Бадене — шахматы он не оставлял. </a:t>
            </a:r>
            <a:r>
              <a:rPr lang="ru-RU" i="1"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«Моя работа подвигалась медленно, прочел я мало &lt;…&gt; играл в шахматы и сидел дома»</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 писал Тургенев друзьям из Парижа в 1861 году. </a:t>
            </a:r>
            <a:r>
              <a:rPr lang="ru-RU" i="1"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«Выезжаю мало и ничего не работаю: большей частью играю в шахматы»</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 сообщал он годом позднее.</a:t>
            </a:r>
          </a:p>
          <a:p>
            <a:pPr>
              <a:lnSpc>
                <a:spcPct val="100000"/>
              </a:lnSpc>
              <a:spcBef>
                <a:spcPts val="0"/>
              </a:spcBef>
              <a:spcAft>
                <a:spcPts val="0"/>
              </a:spcAft>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В часы скуки писатель грезил о том, чтобы разыграть хорошую партию с другом: </a:t>
            </a:r>
            <a:r>
              <a:rPr lang="ru-RU" i="1"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«С истинным удовольствием мечтаю о том, как мы сразимся в шахматы с Вами на </a:t>
            </a:r>
            <a:r>
              <a:rPr lang="ru-RU" i="1" dirty="0" err="1">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Вашеи</a:t>
            </a:r>
            <a:r>
              <a:rPr lang="ru-RU" i="1"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террасе»</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 писал он своему соседу Ивану Борисову в Россию из Парижа в 1865 году.</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Дружеских матчей Тургеневу, впрочем, </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было недостаточно: ему хотелось сразиться</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с профессионалами. В Париже он был </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завсегдатаем «Кафе де ля </a:t>
            </a:r>
            <a:r>
              <a:rPr lang="ru-RU" dirty="0" err="1">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Ранж</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самого знаменитого во Франции места </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для игры в шахматы. Уцелело короткое</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письмо писателю немецкому шахматисту </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Даниилу </a:t>
            </a:r>
            <a:r>
              <a:rPr lang="ru-RU" dirty="0" err="1">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Гарвицу</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с предложением</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встретиться за доской.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3B6DB8DF-D99C-4341-A51A-BB19E6C302F3}"/>
              </a:ext>
            </a:extLst>
          </p:cNvPr>
          <p:cNvPicPr>
            <a:picLocks noChangeAspect="1"/>
          </p:cNvPicPr>
          <p:nvPr/>
        </p:nvPicPr>
        <p:blipFill>
          <a:blip r:embed="rId2"/>
          <a:stretch>
            <a:fillRect/>
          </a:stretch>
        </p:blipFill>
        <p:spPr>
          <a:xfrm>
            <a:off x="6911546" y="3376286"/>
            <a:ext cx="3985054" cy="2988791"/>
          </a:xfrm>
          <a:prstGeom prst="rect">
            <a:avLst/>
          </a:prstGeom>
        </p:spPr>
      </p:pic>
    </p:spTree>
    <p:extLst>
      <p:ext uri="{BB962C8B-B14F-4D97-AF65-F5344CB8AC3E}">
        <p14:creationId xmlns:p14="http://schemas.microsoft.com/office/powerpoint/2010/main" val="3219135750"/>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46D520-CB25-4E14-8AE4-263A8EFCC60C}"/>
              </a:ext>
            </a:extLst>
          </p:cNvPr>
          <p:cNvSpPr>
            <a:spLocks noGrp="1"/>
          </p:cNvSpPr>
          <p:nvPr>
            <p:ph idx="1"/>
          </p:nvPr>
        </p:nvSpPr>
        <p:spPr>
          <a:xfrm>
            <a:off x="1062681" y="181232"/>
            <a:ext cx="9910119" cy="5686168"/>
          </a:xfrm>
        </p:spPr>
        <p:txBody>
          <a:bodyPr>
            <a:normAutofit/>
          </a:bodyPr>
          <a:lstStyle/>
          <a:p>
            <a:r>
              <a:rPr lang="ru-RU" dirty="0"/>
              <a:t>Одним из партнеров Тургенева был Лев Толстой. Они встречались за доской и в Петербурге, и за границей. Однажды Толстой писал своей сестре Марии Николаевне о проигранных Тургеневу партиях: «Играли в шахматы. Он выиграл две, я одну, но я был не в духе».</a:t>
            </a:r>
          </a:p>
          <a:p>
            <a:r>
              <a:rPr lang="ru-RU" dirty="0"/>
              <a:t>Тургенев не только часто разыгрывал партии, но и изучал теорию шахмат: он покупал учебники и выписывал из-за границы специализированный журнал «</a:t>
            </a:r>
            <a:r>
              <a:rPr lang="ru-RU" dirty="0" err="1"/>
              <a:t>Шахцайтунг</a:t>
            </a:r>
            <a:r>
              <a:rPr lang="ru-RU" dirty="0"/>
              <a:t>». Тех же своих приятелей, кто не умел играть в шахматы, он старательно приобщал к любимому делу. «Дружески кланяюсь твоей супруге, — писал он Якову Полонскому  из Германии, — приехав в Петербург, я научу ее еще лучше играть в шахматы».</a:t>
            </a:r>
          </a:p>
          <a:p>
            <a:pPr>
              <a:lnSpc>
                <a:spcPct val="100000"/>
              </a:lnSpc>
              <a:spcBef>
                <a:spcPts val="0"/>
              </a:spcBef>
              <a:spcAft>
                <a:spcPts val="0"/>
              </a:spcAft>
            </a:pPr>
            <a:r>
              <a:rPr lang="ru-RU" dirty="0"/>
              <a:t>Отразилась любовь к игре и на творчестве писателя. Описывая характер героя романа «Отцы и дети» Аркадия </a:t>
            </a:r>
          </a:p>
          <a:p>
            <a:pPr marL="0" indent="0">
              <a:lnSpc>
                <a:spcPct val="100000"/>
              </a:lnSpc>
              <a:spcBef>
                <a:spcPts val="0"/>
              </a:spcBef>
              <a:spcAft>
                <a:spcPts val="0"/>
              </a:spcAft>
              <a:buNone/>
            </a:pPr>
            <a:r>
              <a:rPr lang="ru-RU" dirty="0"/>
              <a:t>     </a:t>
            </a:r>
            <a:r>
              <a:rPr lang="ru-RU" dirty="0" err="1"/>
              <a:t>Кирсанова,Тургенев</a:t>
            </a:r>
            <a:r>
              <a:rPr lang="ru-RU" dirty="0"/>
              <a:t> отметил, что тот </a:t>
            </a:r>
          </a:p>
          <a:p>
            <a:pPr marL="0" indent="0">
              <a:lnSpc>
                <a:spcPct val="100000"/>
              </a:lnSpc>
              <a:spcBef>
                <a:spcPts val="0"/>
              </a:spcBef>
              <a:spcAft>
                <a:spcPts val="0"/>
              </a:spcAft>
              <a:buNone/>
            </a:pPr>
            <a:r>
              <a:rPr lang="ru-RU" dirty="0"/>
              <a:t>     отличался «уверенностью опытного</a:t>
            </a:r>
          </a:p>
          <a:p>
            <a:pPr marL="0" indent="0">
              <a:lnSpc>
                <a:spcPct val="100000"/>
              </a:lnSpc>
              <a:spcBef>
                <a:spcPts val="0"/>
              </a:spcBef>
              <a:spcAft>
                <a:spcPts val="0"/>
              </a:spcAft>
              <a:buNone/>
            </a:pPr>
            <a:r>
              <a:rPr lang="ru-RU" dirty="0"/>
              <a:t>     шахматного игрока, который предвидел </a:t>
            </a:r>
          </a:p>
          <a:p>
            <a:pPr marL="0" indent="0">
              <a:lnSpc>
                <a:spcPct val="100000"/>
              </a:lnSpc>
              <a:spcBef>
                <a:spcPts val="0"/>
              </a:spcBef>
              <a:spcAft>
                <a:spcPts val="0"/>
              </a:spcAft>
              <a:buNone/>
            </a:pPr>
            <a:r>
              <a:rPr lang="ru-RU" dirty="0"/>
              <a:t>     опасный, по-видимому, ход противника».</a:t>
            </a:r>
          </a:p>
          <a:p>
            <a:endParaRPr lang="ru-RU" dirty="0"/>
          </a:p>
        </p:txBody>
      </p:sp>
      <p:pic>
        <p:nvPicPr>
          <p:cNvPr id="6" name="Рисунок 5">
            <a:extLst>
              <a:ext uri="{FF2B5EF4-FFF2-40B4-BE49-F238E27FC236}">
                <a16:creationId xmlns:a16="http://schemas.microsoft.com/office/drawing/2014/main" id="{943A5801-AB66-429A-BDA3-2B29C841CC63}"/>
              </a:ext>
            </a:extLst>
          </p:cNvPr>
          <p:cNvPicPr>
            <a:picLocks noChangeAspect="1"/>
          </p:cNvPicPr>
          <p:nvPr/>
        </p:nvPicPr>
        <p:blipFill>
          <a:blip r:embed="rId2"/>
          <a:stretch>
            <a:fillRect/>
          </a:stretch>
        </p:blipFill>
        <p:spPr>
          <a:xfrm>
            <a:off x="6614983" y="3600163"/>
            <a:ext cx="3855950" cy="2819524"/>
          </a:xfrm>
          <a:prstGeom prst="rect">
            <a:avLst/>
          </a:prstGeom>
        </p:spPr>
      </p:pic>
    </p:spTree>
    <p:extLst>
      <p:ext uri="{BB962C8B-B14F-4D97-AF65-F5344CB8AC3E}">
        <p14:creationId xmlns:p14="http://schemas.microsoft.com/office/powerpoint/2010/main" val="1375847944"/>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4C279-2131-46A7-9CCE-2D261BE23840}"/>
              </a:ext>
            </a:extLst>
          </p:cNvPr>
          <p:cNvSpPr>
            <a:spLocks noGrp="1"/>
          </p:cNvSpPr>
          <p:nvPr>
            <p:ph type="title"/>
          </p:nvPr>
        </p:nvSpPr>
        <p:spPr>
          <a:xfrm>
            <a:off x="1371600" y="263611"/>
            <a:ext cx="9601200" cy="1235675"/>
          </a:xfrm>
        </p:spPr>
        <p:txBody>
          <a:bodyPr>
            <a:normAutofit fontScale="90000"/>
          </a:bodyPr>
          <a:lstStyle/>
          <a:p>
            <a:pPr algn="ctr">
              <a:lnSpc>
                <a:spcPct val="107000"/>
              </a:lnSpc>
              <a:spcAft>
                <a:spcPts val="800"/>
              </a:spcAft>
            </a:pPr>
            <a:r>
              <a:rPr lang="ru-RU" sz="4000" b="1" dirty="0">
                <a:effectLst/>
                <a:latin typeface="Times New Roman" panose="02020603050405020304" pitchFamily="18" charset="0"/>
                <a:ea typeface="Calibri" panose="020F0502020204030204" pitchFamily="34" charset="0"/>
                <a:cs typeface="Times New Roman" panose="02020603050405020304" pitchFamily="18" charset="0"/>
              </a:rPr>
              <a:t>Анна </a:t>
            </a:r>
            <a:r>
              <a:rPr lang="ru-RU"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Ахматова</a:t>
            </a:r>
            <a:r>
              <a:rPr lang="ru-RU" sz="4000" b="1" dirty="0">
                <a:effectLst/>
                <a:latin typeface="Times New Roman" panose="02020603050405020304" pitchFamily="18" charset="0"/>
                <a:ea typeface="Calibri" panose="020F0502020204030204" pitchFamily="34" charset="0"/>
                <a:cs typeface="Times New Roman" panose="02020603050405020304" pitchFamily="18" charset="0"/>
              </a:rPr>
              <a:t>, плавание и художественная гимнастика</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0F10915-9F8C-441D-8548-C1400D228AD4}"/>
              </a:ext>
            </a:extLst>
          </p:cNvPr>
          <p:cNvSpPr>
            <a:spLocks noGrp="1"/>
          </p:cNvSpPr>
          <p:nvPr>
            <p:ph idx="1"/>
          </p:nvPr>
        </p:nvSpPr>
        <p:spPr>
          <a:xfrm>
            <a:off x="1491048" y="1499285"/>
            <a:ext cx="9481751" cy="5095103"/>
          </a:xfrm>
        </p:spPr>
        <p:txBody>
          <a:bodyPr/>
          <a:lstStyle/>
          <a:p>
            <a:pPr>
              <a:lnSpc>
                <a:spcPct val="100000"/>
              </a:lnSpc>
              <a:spcBef>
                <a:spcPts val="0"/>
              </a:spcBef>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У поэтессы Анны Ахматовой было по спортивному увлечению буквально на каждый сезон. Она регулярно возвращалась в родную Одессу, где плавала в Черном море. И хотя этот вид спорта тогда считался «неженским», поэтесса не стеснялась  «бунтовать» на публике:</a:t>
            </a:r>
          </a:p>
          <a:p>
            <a:pPr>
              <a:lnSpc>
                <a:spcPct val="100000"/>
              </a:lnSpc>
              <a:spcBef>
                <a:spcPts val="0"/>
              </a:spcBef>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Зимой поэтесса охотно ходила на лыжах. Как вспоминала ее падчерица Ирина Пунина,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Акума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(прозвище поэтессы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Газета.Ru</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часто брала ее на подобные прогулки по замерзшей Фонтанке. «На лыжах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Акума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шла легко, свободно скользя по лыжне. Самые счастливые прогулки заканчивались походом к Срезневским», — рассказывала Пунина.</a:t>
            </a:r>
          </a:p>
          <a:p>
            <a:pPr>
              <a:lnSpc>
                <a:spcPct val="107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7" name="Рисунок 6">
            <a:extLst>
              <a:ext uri="{FF2B5EF4-FFF2-40B4-BE49-F238E27FC236}">
                <a16:creationId xmlns:a16="http://schemas.microsoft.com/office/drawing/2014/main" id="{ADCE71A4-9410-4E7F-BD14-5FC2AB710304}"/>
              </a:ext>
            </a:extLst>
          </p:cNvPr>
          <p:cNvPicPr>
            <a:picLocks noChangeAspect="1"/>
          </p:cNvPicPr>
          <p:nvPr/>
        </p:nvPicPr>
        <p:blipFill>
          <a:blip r:embed="rId2"/>
          <a:stretch>
            <a:fillRect/>
          </a:stretch>
        </p:blipFill>
        <p:spPr>
          <a:xfrm>
            <a:off x="6779433" y="4107044"/>
            <a:ext cx="3328704" cy="2219136"/>
          </a:xfrm>
          <a:prstGeom prst="rect">
            <a:avLst/>
          </a:prstGeom>
        </p:spPr>
      </p:pic>
    </p:spTree>
    <p:extLst>
      <p:ext uri="{BB962C8B-B14F-4D97-AF65-F5344CB8AC3E}">
        <p14:creationId xmlns:p14="http://schemas.microsoft.com/office/powerpoint/2010/main" val="1920351363"/>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0E4F6F3-6D4F-417C-8CE6-DC6B8B369549}"/>
              </a:ext>
            </a:extLst>
          </p:cNvPr>
          <p:cNvSpPr>
            <a:spLocks noGrp="1"/>
          </p:cNvSpPr>
          <p:nvPr>
            <p:ph idx="1"/>
          </p:nvPr>
        </p:nvSpPr>
        <p:spPr>
          <a:xfrm>
            <a:off x="1268627" y="489903"/>
            <a:ext cx="9704173" cy="6141556"/>
          </a:xfrm>
        </p:spPr>
        <p:txBody>
          <a:bodyPr>
            <a:normAutofit fontScale="92500" lnSpcReduction="10000"/>
          </a:bodyPr>
          <a:lstStyle/>
          <a:p>
            <a:pPr>
              <a:lnSpc>
                <a:spcPct val="100000"/>
              </a:lnSpc>
              <a:spcBef>
                <a:spcPts val="0"/>
              </a:spcBef>
              <a:spcAft>
                <a:spcPts val="0"/>
              </a:spcAft>
            </a:pPr>
            <a:r>
              <a:rPr lang="ru-RU" dirty="0">
                <a:solidFill>
                  <a:srgbClr val="000000"/>
                </a:solidFill>
                <a:latin typeface="Times New Roman" panose="02020603050405020304" pitchFamily="18" charset="0"/>
                <a:cs typeface="Times New Roman" panose="02020603050405020304" pitchFamily="18" charset="0"/>
              </a:rPr>
              <a:t>В</a:t>
            </a:r>
            <a:r>
              <a:rPr lang="ru-RU" b="0" i="0" dirty="0">
                <a:solidFill>
                  <a:srgbClr val="000000"/>
                </a:solidFill>
                <a:effectLst/>
                <a:latin typeface="Times New Roman" panose="02020603050405020304" pitchFamily="18" charset="0"/>
                <a:cs typeface="Times New Roman" panose="02020603050405020304" pitchFamily="18" charset="0"/>
              </a:rPr>
              <a:t> гимнастике поэтессе не было равных. Многие мемуаристы рассказывают об импровизированных вечерах, где демонстрировалась поразительная ахматовская гибкость: «Ахматова выступала как „женщина-змея“: гибкость у нее была удивительная — она легко закладывала ногу за шею, касалась затылком пяток, сохраняя при всем этом строгое лицо послушницы», — вспоминала соседка Гумилевых по поместью Вера Неведомская. </a:t>
            </a:r>
          </a:p>
          <a:p>
            <a:pPr>
              <a:lnSpc>
                <a:spcPct val="100000"/>
              </a:lnSpc>
              <a:spcBef>
                <a:spcPts val="0"/>
              </a:spcBef>
              <a:spcAft>
                <a:spcPts val="0"/>
              </a:spcAft>
            </a:pPr>
            <a:r>
              <a:rPr lang="ru-RU" b="0" i="0" dirty="0">
                <a:solidFill>
                  <a:srgbClr val="000000"/>
                </a:solidFill>
                <a:effectLst/>
                <a:latin typeface="Times New Roman" panose="02020603050405020304" pitchFamily="18" charset="0"/>
                <a:cs typeface="Times New Roman" panose="02020603050405020304" pitchFamily="18" charset="0"/>
              </a:rPr>
              <a:t>После, для полного эффекта, зрителям читалось стихотворение «Змея»:</a:t>
            </a:r>
            <a:br>
              <a:rPr lang="ru-RU" dirty="0">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В комнате моей живет красивая</a:t>
            </a:r>
            <a:br>
              <a:rPr lang="ru-RU" dirty="0">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Медленная черная змея;</a:t>
            </a:r>
            <a:br>
              <a:rPr lang="ru-RU" dirty="0">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Как и я, такая же ленивая</a:t>
            </a:r>
            <a:br>
              <a:rPr lang="ru-RU" dirty="0">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И холодная, как я.</a:t>
            </a:r>
          </a:p>
          <a:p>
            <a:pPr marL="0" indent="0">
              <a:lnSpc>
                <a:spcPct val="100000"/>
              </a:lnSpc>
              <a:spcBef>
                <a:spcPts val="0"/>
              </a:spcBef>
              <a:spcAft>
                <a:spcPts val="0"/>
              </a:spcAft>
              <a:buNone/>
            </a:pPr>
            <a:r>
              <a:rPr lang="ru-RU" b="0" i="0" dirty="0">
                <a:solidFill>
                  <a:srgbClr val="000000"/>
                </a:solidFill>
                <a:effectLst/>
                <a:latin typeface="Times New Roman" panose="02020603050405020304" pitchFamily="18" charset="0"/>
                <a:cs typeface="Times New Roman" panose="02020603050405020304" pitchFamily="18" charset="0"/>
              </a:rPr>
              <a:t>           Вечером слагаю сказки чудные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На ковре у красного огня,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А она глазами изумрудными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Равнодушно смотрит на меня.</a:t>
            </a:r>
          </a:p>
          <a:p>
            <a:pPr marL="0" indent="0">
              <a:lnSpc>
                <a:spcPct val="100000"/>
              </a:lnSpc>
              <a:spcBef>
                <a:spcPts val="0"/>
              </a:spcBef>
              <a:spcAft>
                <a:spcPts val="0"/>
              </a:spcAft>
              <a:buNone/>
            </a:pPr>
            <a:r>
              <a:rPr lang="ru-RU" b="0" i="0" dirty="0">
                <a:solidFill>
                  <a:srgbClr val="000000"/>
                </a:solidFill>
                <a:effectLst/>
                <a:latin typeface="Times New Roman" panose="02020603050405020304" pitchFamily="18" charset="0"/>
                <a:cs typeface="Times New Roman" panose="02020603050405020304" pitchFamily="18" charset="0"/>
              </a:rPr>
              <a:t>      Ночью слышат стонущие жалобы</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Мертвые, немые образа...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Я иного, верно, пожелала бы,</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Если б не змеиные глаза.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Только утром снова я, покорная,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Таю, словно тонкая свеча...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И тогда сползает лента черная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С низко обнаженного плеча.</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FB1887D-DECF-458A-A08E-A4973308F321}"/>
              </a:ext>
            </a:extLst>
          </p:cNvPr>
          <p:cNvPicPr>
            <a:picLocks noChangeAspect="1"/>
          </p:cNvPicPr>
          <p:nvPr/>
        </p:nvPicPr>
        <p:blipFill>
          <a:blip r:embed="rId2"/>
          <a:stretch>
            <a:fillRect/>
          </a:stretch>
        </p:blipFill>
        <p:spPr>
          <a:xfrm>
            <a:off x="6120712" y="2700855"/>
            <a:ext cx="5142143" cy="3428095"/>
          </a:xfrm>
          <a:prstGeom prst="rect">
            <a:avLst/>
          </a:prstGeom>
        </p:spPr>
      </p:pic>
    </p:spTree>
    <p:extLst>
      <p:ext uri="{BB962C8B-B14F-4D97-AF65-F5344CB8AC3E}">
        <p14:creationId xmlns:p14="http://schemas.microsoft.com/office/powerpoint/2010/main" val="2205926911"/>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870817-9073-4BFD-ABD4-4FF6D9F9F5F1}"/>
              </a:ext>
            </a:extLst>
          </p:cNvPr>
          <p:cNvSpPr>
            <a:spLocks noGrp="1"/>
          </p:cNvSpPr>
          <p:nvPr>
            <p:ph type="title"/>
          </p:nvPr>
        </p:nvSpPr>
        <p:spPr>
          <a:xfrm>
            <a:off x="1433384" y="288324"/>
            <a:ext cx="9539416" cy="568411"/>
          </a:xfrm>
        </p:spPr>
        <p:txBody>
          <a:bodyPr>
            <a:normAutofit fontScale="90000"/>
          </a:bodyPr>
          <a:lstStyle/>
          <a:p>
            <a:pPr algn="ctr"/>
            <a:r>
              <a:rPr lang="ru-RU"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Сергей Есенин</a:t>
            </a:r>
            <a:r>
              <a:rPr lang="ru-RU"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плавание</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37C1D9A-ECEA-4E84-9929-F1AA8E9B8048}"/>
              </a:ext>
            </a:extLst>
          </p:cNvPr>
          <p:cNvSpPr>
            <a:spLocks noGrp="1"/>
          </p:cNvSpPr>
          <p:nvPr>
            <p:ph idx="1"/>
          </p:nvPr>
        </p:nvSpPr>
        <p:spPr>
          <a:xfrm>
            <a:off x="1359243" y="856735"/>
            <a:ext cx="10181967" cy="5247503"/>
          </a:xfrm>
        </p:spPr>
        <p:txBody>
          <a:bodyPr>
            <a:noAutofit/>
          </a:bodyPr>
          <a:lstStyle/>
          <a:p>
            <a:pPr>
              <a:lnSpc>
                <a:spcPct val="100000"/>
              </a:lnSpc>
              <a:spcBef>
                <a:spcPts val="0"/>
              </a:spcBef>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Есенин любил долгую ходьбу и мог пройти пешком 60 км. Склонность к повышенной физической активности проявилась у него еще в детстве: в деревне поэт ловил рыбу, лазил по деревьям, дрался, ездил на лошадях и выходил на озеро в лодке.</a:t>
            </a:r>
          </a:p>
          <a:p>
            <a:pPr>
              <a:lnSpc>
                <a:spcPct val="100000"/>
              </a:lnSpc>
              <a:spcBef>
                <a:spcPts val="0"/>
              </a:spcBef>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 зимнее время года молодой Есенин любил проводить вечера на катке. По воспоминаниям его учителя </a:t>
            </a:r>
            <a:r>
              <a:rPr lang="ru-RU" dirty="0">
                <a:latin typeface="Times New Roman" panose="02020603050405020304" pitchFamily="18" charset="0"/>
                <a:ea typeface="Calibri" panose="020F0502020204030204" pitchFamily="34" charset="0"/>
                <a:cs typeface="Times New Roman" panose="02020603050405020304" pitchFamily="18" charset="0"/>
              </a:rPr>
              <a:t>Евгения Хитрова</a:t>
            </a:r>
            <a:r>
              <a:rPr lang="ru-RU" dirty="0">
                <a:effectLst/>
                <a:latin typeface="Times New Roman" panose="02020603050405020304" pitchFamily="18" charset="0"/>
                <a:ea typeface="Calibri" panose="020F0502020204030204" pitchFamily="34" charset="0"/>
                <a:cs typeface="Times New Roman" panose="02020603050405020304" pitchFamily="18" charset="0"/>
              </a:rPr>
              <a:t> , будущая звезда литературы после уроков отправлялся на замерзшую речку за школьной усадьбой, проводил там время до ночи, забывая обо всем на свете. «Бывало, на коньках по льду уходили километров на 20», — отмечал одноклассник поэта.</a:t>
            </a:r>
          </a:p>
          <a:p>
            <a:pPr fontAlgn="base">
              <a:lnSpc>
                <a:spcPct val="100000"/>
              </a:lnSpc>
              <a:spcBef>
                <a:spcPts val="0"/>
              </a:spcBef>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Воспитанием и образованием Сергея занимались бабушка и дедушка по линии матери. А руку к его физическому развитию приложили родные дяди – братья мамы. Они дедовским методом учили будущего поэта плавать, о чём сам Есенин писал в автобиографии в 1923-м: «…Меня учили плавать. Один дядя (дядя Саша) брал меня в лодку, отъезжал от берега, снимал с меня бельё и, как щенка, бросал в воду. Я неумело и испуганно плескал руками, и, пока не захлёбывался, он всё кричал: «Эх, стерва! Ну куда ты годишься?» «Стерва» у него было слово ласкательное. После, лет восьми, другому дяде я часто заменял охотничью собаку, плавая по озёрам за подстреленными утками».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649478"/>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a:extLst>
              <a:ext uri="{FF2B5EF4-FFF2-40B4-BE49-F238E27FC236}">
                <a16:creationId xmlns:a16="http://schemas.microsoft.com/office/drawing/2014/main" id="{3870C3BE-C340-41E0-A361-22B8AD996ED2}"/>
              </a:ext>
            </a:extLst>
          </p:cNvPr>
          <p:cNvSpPr>
            <a:spLocks noGrp="1"/>
          </p:cNvSpPr>
          <p:nvPr>
            <p:ph idx="1"/>
          </p:nvPr>
        </p:nvSpPr>
        <p:spPr>
          <a:xfrm>
            <a:off x="1239794" y="593125"/>
            <a:ext cx="10029568" cy="5642918"/>
          </a:xfrm>
        </p:spPr>
        <p:txBody>
          <a:bodyPr>
            <a:normAutofit fontScale="77500" lnSpcReduction="20000"/>
          </a:bodyPr>
          <a:lstStyle/>
          <a:p>
            <a:pPr>
              <a:lnSpc>
                <a:spcPct val="107000"/>
              </a:lnSpc>
              <a:spcAft>
                <a:spcPts val="800"/>
              </a:spcAft>
            </a:pP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По легенде, находясь в США, Есенин бросил вызов пятикратному чемпиону Олимпийских игр по плаванию и исполнителю роли Тарзана Джонни </a:t>
            </a:r>
            <a:r>
              <a:rPr lang="ru-RU" sz="2600" dirty="0" err="1">
                <a:effectLst/>
                <a:latin typeface="Times New Roman" panose="02020603050405020304" pitchFamily="18" charset="0"/>
                <a:ea typeface="Calibri" panose="020F0502020204030204" pitchFamily="34" charset="0"/>
                <a:cs typeface="Times New Roman" panose="02020603050405020304" pitchFamily="18" charset="0"/>
              </a:rPr>
              <a:t>Вайсмюллеру</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 Однако документальных подтверждений тому нет.</a:t>
            </a:r>
          </a:p>
          <a:p>
            <a:pPr fontAlgn="base">
              <a:lnSpc>
                <a:spcPct val="107000"/>
              </a:lnSpc>
              <a:spcAft>
                <a:spcPts val="800"/>
              </a:spcAft>
            </a:pPr>
            <a:r>
              <a:rPr lang="ru-RU"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Также, после путешествия по Америке он привез с собой достаточно много различного спортивного инвентаря, с которым потом упражнялся для развития силы и ловкости в боксе. </a:t>
            </a:r>
          </a:p>
          <a:p>
            <a:pPr fontAlgn="base">
              <a:lnSpc>
                <a:spcPct val="107000"/>
              </a:lnSpc>
              <a:spcAft>
                <a:spcPts val="800"/>
              </a:spcAft>
            </a:pP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800"/>
              </a:spcAft>
            </a:pP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800"/>
              </a:spcAft>
            </a:pPr>
            <a:endParaRPr lang="ru-RU"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800"/>
              </a:spcAft>
            </a:pPr>
            <a:endParaRPr lang="ru-RU"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800"/>
              </a:spcAft>
            </a:pPr>
            <a:endParaRPr lang="ru-RU"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800"/>
              </a:spcAft>
            </a:pPr>
            <a:endParaRPr lang="ru-RU"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800"/>
              </a:spcAft>
            </a:pPr>
            <a:endParaRPr lang="ru-RU"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7000"/>
              </a:lnSpc>
              <a:spcBef>
                <a:spcPts val="1000"/>
              </a:spcBef>
              <a:spcAft>
                <a:spcPts val="800"/>
              </a:spcAft>
              <a:buClrTx/>
              <a:buSzTx/>
              <a:buNone/>
              <a:tabLst/>
              <a:defRPr/>
            </a:pPr>
            <a:r>
              <a:rPr lang="ru-RU" dirty="0">
                <a:solidFill>
                  <a:srgbClr val="000000"/>
                </a:solidFill>
                <a:latin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ФОТО: R. WESLEY/GETTY IMAGES </a:t>
            </a:r>
            <a:endParaRPr kumimoji="0" lang="ru-RU" sz="1200" b="0" i="0" u="none" strike="noStrike" kern="1200" cap="none" spc="0" normalizeH="0" baseline="0" noProof="0" dirty="0">
              <a:ln>
                <a:noFill/>
              </a:ln>
              <a:solidFill>
                <a:srgbClr val="191B0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800"/>
              </a:spcAft>
            </a:pPr>
            <a:endParaRPr lang="ru-RU" dirty="0"/>
          </a:p>
        </p:txBody>
      </p:sp>
      <p:pic>
        <p:nvPicPr>
          <p:cNvPr id="8" name="Рисунок 7">
            <a:extLst>
              <a:ext uri="{FF2B5EF4-FFF2-40B4-BE49-F238E27FC236}">
                <a16:creationId xmlns:a16="http://schemas.microsoft.com/office/drawing/2014/main" id="{F50F6BE0-7E78-4AD2-836E-1B9628AD4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5773" y="2967682"/>
            <a:ext cx="3469374" cy="2741139"/>
          </a:xfrm>
          <a:prstGeom prst="rect">
            <a:avLst/>
          </a:prstGeom>
          <a:noFill/>
          <a:ln>
            <a:noFill/>
          </a:ln>
        </p:spPr>
      </p:pic>
      <p:pic>
        <p:nvPicPr>
          <p:cNvPr id="9" name="Рисунок 8">
            <a:extLst>
              <a:ext uri="{FF2B5EF4-FFF2-40B4-BE49-F238E27FC236}">
                <a16:creationId xmlns:a16="http://schemas.microsoft.com/office/drawing/2014/main" id="{E3105F7F-CE95-418C-9675-22A4D7AAFB13}"/>
              </a:ext>
            </a:extLst>
          </p:cNvPr>
          <p:cNvPicPr>
            <a:picLocks noChangeAspect="1"/>
          </p:cNvPicPr>
          <p:nvPr/>
        </p:nvPicPr>
        <p:blipFill>
          <a:blip r:embed="rId3"/>
          <a:stretch>
            <a:fillRect/>
          </a:stretch>
        </p:blipFill>
        <p:spPr>
          <a:xfrm>
            <a:off x="1696700" y="2967682"/>
            <a:ext cx="4111711" cy="2741140"/>
          </a:xfrm>
          <a:prstGeom prst="rect">
            <a:avLst/>
          </a:prstGeom>
        </p:spPr>
      </p:pic>
    </p:spTree>
    <p:extLst>
      <p:ext uri="{BB962C8B-B14F-4D97-AF65-F5344CB8AC3E}">
        <p14:creationId xmlns:p14="http://schemas.microsoft.com/office/powerpoint/2010/main" val="1682092300"/>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6C9AA9B-A1EF-4472-A793-F604C0CB8C88}"/>
              </a:ext>
            </a:extLst>
          </p:cNvPr>
          <p:cNvSpPr>
            <a:spLocks noGrp="1"/>
          </p:cNvSpPr>
          <p:nvPr>
            <p:ph type="ctrTitle"/>
          </p:nvPr>
        </p:nvSpPr>
        <p:spPr/>
        <p:txBody>
          <a:bodyPr/>
          <a:lstStyle/>
          <a:p>
            <a:r>
              <a:rPr lang="ru-RU" dirty="0"/>
              <a:t>Спасибо</a:t>
            </a:r>
            <a:br>
              <a:rPr lang="ru-RU" dirty="0"/>
            </a:br>
            <a:r>
              <a:rPr lang="ru-RU" dirty="0"/>
              <a:t> за внимание!</a:t>
            </a:r>
          </a:p>
        </p:txBody>
      </p:sp>
    </p:spTree>
    <p:extLst>
      <p:ext uri="{BB962C8B-B14F-4D97-AF65-F5344CB8AC3E}">
        <p14:creationId xmlns:p14="http://schemas.microsoft.com/office/powerpoint/2010/main" val="1321745352"/>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BF7CDB9-53AF-4E62-B3D3-2311FBF94002}"/>
              </a:ext>
            </a:extLst>
          </p:cNvPr>
          <p:cNvSpPr>
            <a:spLocks noGrp="1"/>
          </p:cNvSpPr>
          <p:nvPr>
            <p:ph type="title"/>
          </p:nvPr>
        </p:nvSpPr>
        <p:spPr>
          <a:xfrm>
            <a:off x="1470454" y="234779"/>
            <a:ext cx="9601200" cy="640492"/>
          </a:xfrm>
        </p:spPr>
        <p:txBody>
          <a:bodyPr>
            <a:normAutofit fontScale="90000"/>
          </a:bodyPr>
          <a:lstStyle/>
          <a:p>
            <a:r>
              <a:rPr lang="ru-RU" sz="4000" dirty="0">
                <a:latin typeface="Times New Roman" panose="02020603050405020304" pitchFamily="18" charset="0"/>
                <a:ea typeface="Calibri" panose="020F0502020204030204" pitchFamily="34" charset="0"/>
                <a:cs typeface="Times New Roman" panose="02020603050405020304" pitchFamily="18" charset="0"/>
              </a:rPr>
              <a:t>Александр Сергеевич Пушкин – боксер и фехтовальщик</a:t>
            </a:r>
            <a:r>
              <a:rPr lang="ru-RU" dirty="0">
                <a:latin typeface="Calibri" panose="020F0502020204030204" pitchFamily="34" charset="0"/>
                <a:ea typeface="Calibri" panose="020F0502020204030204" pitchFamily="34" charset="0"/>
                <a:cs typeface="Times New Roman" panose="02020603050405020304" pitchFamily="18" charset="0"/>
              </a:rPr>
              <a:t>.</a:t>
            </a:r>
            <a:br>
              <a:rPr lang="ru-RU" dirty="0"/>
            </a:br>
            <a:endParaRPr lang="ru-RU" dirty="0"/>
          </a:p>
        </p:txBody>
      </p:sp>
      <p:sp>
        <p:nvSpPr>
          <p:cNvPr id="5" name="Объект 4">
            <a:extLst>
              <a:ext uri="{FF2B5EF4-FFF2-40B4-BE49-F238E27FC236}">
                <a16:creationId xmlns:a16="http://schemas.microsoft.com/office/drawing/2014/main" id="{2EE4D476-0667-471B-9655-98E4683A3147}"/>
              </a:ext>
            </a:extLst>
          </p:cNvPr>
          <p:cNvSpPr>
            <a:spLocks noGrp="1"/>
          </p:cNvSpPr>
          <p:nvPr>
            <p:ph idx="1"/>
          </p:nvPr>
        </p:nvSpPr>
        <p:spPr>
          <a:xfrm>
            <a:off x="1293341" y="1672281"/>
            <a:ext cx="10132540" cy="4868562"/>
          </a:xfrm>
        </p:spPr>
        <p:txBody>
          <a:bodyPr>
            <a:normAutofit/>
          </a:bodyPr>
          <a:lstStyle/>
          <a:p>
            <a:pPr>
              <a:lnSpc>
                <a:spcPct val="100000"/>
              </a:lnSpc>
              <a:spcBef>
                <a:spcPts val="0"/>
              </a:spcBef>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 фехтованию Пушкин пристрастился еще в лицее, где подобные занятия были обязательной частью обучения. Наставником поэта был знаменитый фехтовальщик Александр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Вальвиль</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у которого классик считался чуть ли не первым учеником.</a:t>
            </a:r>
          </a:p>
          <a:p>
            <a:pPr marL="0" indent="0">
              <a:lnSpc>
                <a:spcPct val="100000"/>
              </a:lnSpc>
              <a:spcBef>
                <a:spcPts val="0"/>
              </a:spcBef>
              <a:spcAft>
                <a:spcPts val="0"/>
              </a:spcAft>
              <a:buNone/>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 зрелом Пушкин поэт увлекся боксом и стал одним из первых поклонников этого вида спорта в России. Друг поэта </a:t>
            </a:r>
            <a:r>
              <a:rPr lang="ru-RU" sz="20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Петр Вяземский﻿</a:t>
            </a:r>
            <a:r>
              <a:rPr lang="ru-RU" sz="20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вспоминал, что именно Пушкин в 1827 году научил его «боксировать по-английски». Историки предполагают, что это увлечение Пушкин перенял от своего кумира, английского поэта лорда Байрона. Тренеров по боксу в начале XIX века в России</a:t>
            </a:r>
            <a:r>
              <a:rPr lang="ru-RU"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spcBef>
                <a:spcPts val="0"/>
              </a:spcBef>
              <a:spcAft>
                <a:spcPts val="0"/>
              </a:spcAft>
              <a:buNone/>
            </a:pPr>
            <a:r>
              <a:rPr lang="ru-RU" dirty="0">
                <a:latin typeface="Times New Roman" panose="02020603050405020304" pitchFamily="18" charset="0"/>
                <a:ea typeface="Calibri" panose="020F0502020204030204" pitchFamily="34" charset="0"/>
                <a:cs typeface="Times New Roman" panose="02020603050405020304" pitchFamily="18" charset="0"/>
              </a:rPr>
              <a:t>      </a:t>
            </a:r>
            <a:r>
              <a:rPr kumimoji="0" lang="ru-RU" sz="2000" b="0" i="0" u="none" strike="noStrike" kern="1200" cap="none" spc="0" normalizeH="0" baseline="0" noProof="0" dirty="0">
                <a:ln>
                  <a:noFill/>
                </a:ln>
                <a:solidFill>
                  <a:srgbClr val="191B0E"/>
                </a:solidFill>
                <a:effectLst/>
                <a:uLnTx/>
                <a:uFillTx/>
                <a:latin typeface="Times New Roman" panose="02020603050405020304" pitchFamily="18" charset="0"/>
                <a:ea typeface="Calibri" panose="020F0502020204030204" pitchFamily="34" charset="0"/>
                <a:cs typeface="Times New Roman" panose="02020603050405020304" pitchFamily="18" charset="0"/>
              </a:rPr>
              <a:t>не было </a:t>
            </a:r>
            <a:r>
              <a:rPr lang="ru-RU" dirty="0">
                <a:latin typeface="Times New Roman" panose="02020603050405020304" pitchFamily="18" charset="0"/>
                <a:ea typeface="Calibri" panose="020F0502020204030204" pitchFamily="34" charset="0"/>
                <a:cs typeface="Times New Roman" panose="02020603050405020304" pitchFamily="18" charset="0"/>
              </a:rPr>
              <a:t>поэтому исследователи считают,</a:t>
            </a:r>
          </a:p>
          <a:p>
            <a:pPr marL="0" indent="0">
              <a:lnSpc>
                <a:spcPct val="100000"/>
              </a:lnSpc>
              <a:spcBef>
                <a:spcPts val="0"/>
              </a:spcBef>
              <a:spcAft>
                <a:spcPts val="0"/>
              </a:spcAft>
              <a:buNone/>
            </a:pPr>
            <a:r>
              <a:rPr lang="ru-RU" dirty="0">
                <a:latin typeface="Times New Roman" panose="02020603050405020304" pitchFamily="18" charset="0"/>
                <a:ea typeface="Calibri" panose="020F0502020204030204" pitchFamily="34" charset="0"/>
                <a:cs typeface="Times New Roman" panose="02020603050405020304" pitchFamily="18" charset="0"/>
              </a:rPr>
              <a:t>      что Пушкин изучал приемы</a:t>
            </a:r>
          </a:p>
          <a:p>
            <a:pPr marL="0" indent="0">
              <a:lnSpc>
                <a:spcPct val="100000"/>
              </a:lnSpc>
              <a:spcBef>
                <a:spcPts val="0"/>
              </a:spcBef>
              <a:spcAft>
                <a:spcPts val="0"/>
              </a:spcAft>
              <a:buNone/>
            </a:pPr>
            <a:r>
              <a:rPr lang="ru-RU" dirty="0">
                <a:latin typeface="Times New Roman" panose="02020603050405020304" pitchFamily="18" charset="0"/>
                <a:ea typeface="Calibri" panose="020F0502020204030204" pitchFamily="34" charset="0"/>
                <a:cs typeface="Times New Roman" panose="02020603050405020304" pitchFamily="18" charset="0"/>
              </a:rPr>
              <a:t>     самостоятельно по французским книгам.</a:t>
            </a:r>
          </a:p>
          <a:p>
            <a:pPr marL="0" indent="0">
              <a:lnSpc>
                <a:spcPct val="107000"/>
              </a:lnSpc>
              <a:spcAft>
                <a:spcPts val="800"/>
              </a:spcAft>
              <a:buNone/>
            </a:pP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6" name="Рисунок 5">
            <a:extLst>
              <a:ext uri="{FF2B5EF4-FFF2-40B4-BE49-F238E27FC236}">
                <a16:creationId xmlns:a16="http://schemas.microsoft.com/office/drawing/2014/main" id="{40BC8295-7F0F-4BFD-83E8-7F9BFFC8A92B}"/>
              </a:ext>
            </a:extLst>
          </p:cNvPr>
          <p:cNvPicPr>
            <a:picLocks noChangeAspect="1"/>
          </p:cNvPicPr>
          <p:nvPr/>
        </p:nvPicPr>
        <p:blipFill>
          <a:blip r:embed="rId3"/>
          <a:stretch>
            <a:fillRect/>
          </a:stretch>
        </p:blipFill>
        <p:spPr>
          <a:xfrm>
            <a:off x="7504670" y="4146126"/>
            <a:ext cx="3393989" cy="2541686"/>
          </a:xfrm>
          <a:prstGeom prst="rect">
            <a:avLst/>
          </a:prstGeom>
        </p:spPr>
      </p:pic>
    </p:spTree>
    <p:extLst>
      <p:ext uri="{BB962C8B-B14F-4D97-AF65-F5344CB8AC3E}">
        <p14:creationId xmlns:p14="http://schemas.microsoft.com/office/powerpoint/2010/main" val="2528577129"/>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C82A48-2ECB-4968-B22F-DFD8873EBDF1}"/>
              </a:ext>
            </a:extLst>
          </p:cNvPr>
          <p:cNvSpPr>
            <a:spLocks noGrp="1"/>
          </p:cNvSpPr>
          <p:nvPr>
            <p:ph type="title"/>
          </p:nvPr>
        </p:nvSpPr>
        <p:spPr>
          <a:xfrm>
            <a:off x="1070920" y="685800"/>
            <a:ext cx="10709188" cy="780535"/>
          </a:xfrm>
        </p:spPr>
        <p:txBody>
          <a:bodyPr>
            <a:normAutofit/>
          </a:bodyPr>
          <a:lstStyle/>
          <a:p>
            <a:pPr algn="ctr"/>
            <a:r>
              <a:rPr lang="ru-RU" sz="3600" dirty="0">
                <a:latin typeface="Times New Roman" panose="02020603050405020304" pitchFamily="18" charset="0"/>
                <a:cs typeface="Times New Roman" panose="02020603050405020304" pitchFamily="18" charset="0"/>
              </a:rPr>
              <a:t>Лев Николаич Толстой. Теннисист и велосипедист </a:t>
            </a:r>
          </a:p>
        </p:txBody>
      </p:sp>
      <p:sp>
        <p:nvSpPr>
          <p:cNvPr id="3" name="Объект 2">
            <a:extLst>
              <a:ext uri="{FF2B5EF4-FFF2-40B4-BE49-F238E27FC236}">
                <a16:creationId xmlns:a16="http://schemas.microsoft.com/office/drawing/2014/main" id="{47031E70-608C-49D6-AAF7-809F7261D060}"/>
              </a:ext>
            </a:extLst>
          </p:cNvPr>
          <p:cNvSpPr>
            <a:spLocks noGrp="1"/>
          </p:cNvSpPr>
          <p:nvPr>
            <p:ph idx="1"/>
          </p:nvPr>
        </p:nvSpPr>
        <p:spPr>
          <a:xfrm>
            <a:off x="1367481" y="1408669"/>
            <a:ext cx="9605319" cy="4950941"/>
          </a:xfrm>
        </p:spPr>
        <p:txBody>
          <a:bodyPr>
            <a:normAutofit/>
          </a:bodyPr>
          <a:lstStyle/>
          <a:p>
            <a:pPr>
              <a:spcBef>
                <a:spcPts val="0"/>
              </a:spcBef>
              <a:spcAft>
                <a:spcPts val="0"/>
              </a:spcAft>
            </a:pPr>
            <a:r>
              <a:rPr lang="ru-RU" dirty="0">
                <a:latin typeface="Times New Roman" panose="02020603050405020304" pitchFamily="18" charset="0"/>
                <a:cs typeface="Times New Roman" panose="02020603050405020304" pitchFamily="18" charset="0"/>
              </a:rPr>
              <a:t>Лев Николаевич тщательно следил за своим физическим здоровьем. Он увлеченно играл в городки и шахматы, катался на коньках, уверенно держался в седле, каждое утро делал зарядку и даже оборудовал в Ясной Поляне один из первых в России теннисных кортов. Одним из его любимых занятий была ходьба: писатель несколько раз добирался пешком из Москвы в Ясную Поляну, преодолевая почти 200 километров.</a:t>
            </a:r>
          </a:p>
          <a:p>
            <a:pPr>
              <a:lnSpc>
                <a:spcPct val="100000"/>
              </a:lnSpc>
              <a:spcBef>
                <a:spcPts val="0"/>
              </a:spcBef>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Толстой увлекался лаун-теннисом, который </a:t>
            </a: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пришел в Российскую империю в XIX веке и </a:t>
            </a: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полюбился элите. «В Ясной поляне мы играли на</a:t>
            </a: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довольно грубом песчаном корте. Толстой играл </a:t>
            </a: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просто ради развлечения, без серьезности. </a:t>
            </a: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Я </a:t>
            </a:r>
            <a:r>
              <a:rPr lang="ru-RU" dirty="0">
                <a:latin typeface="Times New Roman" panose="02020603050405020304" pitchFamily="18" charset="0"/>
                <a:ea typeface="Calibri" panose="020F0502020204030204" pitchFamily="34" charset="0"/>
                <a:cs typeface="Times New Roman" panose="02020603050405020304" pitchFamily="18" charset="0"/>
              </a:rPr>
              <a:t>поражался, что он у меня выигрывает,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несмотря на то</a:t>
            </a:r>
            <a:r>
              <a:rPr lang="ru-RU" dirty="0">
                <a:latin typeface="Times New Roman" panose="02020603050405020304" pitchFamily="18" charset="0"/>
                <a:ea typeface="Calibri" panose="020F0502020204030204" pitchFamily="34" charset="0"/>
                <a:cs typeface="Times New Roman" panose="02020603050405020304" pitchFamily="18" charset="0"/>
              </a:rPr>
              <a:t>, что я довольно опытный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и хороший </a:t>
            </a:r>
            <a:r>
              <a:rPr lang="ru-RU" dirty="0">
                <a:latin typeface="Times New Roman" panose="02020603050405020304" pitchFamily="18" charset="0"/>
                <a:ea typeface="Calibri" panose="020F0502020204030204" pitchFamily="34" charset="0"/>
                <a:cs typeface="Times New Roman" panose="02020603050405020304" pitchFamily="18" charset="0"/>
              </a:rPr>
              <a:t>игрок», — вспоминал биограф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писателя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Элмер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Мод.</a:t>
            </a:r>
          </a:p>
          <a:p>
            <a:endParaRPr lang="ru-RU" dirty="0"/>
          </a:p>
        </p:txBody>
      </p:sp>
      <p:pic>
        <p:nvPicPr>
          <p:cNvPr id="4" name="Рисунок 3">
            <a:extLst>
              <a:ext uri="{FF2B5EF4-FFF2-40B4-BE49-F238E27FC236}">
                <a16:creationId xmlns:a16="http://schemas.microsoft.com/office/drawing/2014/main" id="{E7B42978-D25C-49E5-A719-02D9E672018C}"/>
              </a:ext>
            </a:extLst>
          </p:cNvPr>
          <p:cNvPicPr>
            <a:picLocks noChangeAspect="1"/>
          </p:cNvPicPr>
          <p:nvPr/>
        </p:nvPicPr>
        <p:blipFill>
          <a:blip r:embed="rId2"/>
          <a:stretch>
            <a:fillRect/>
          </a:stretch>
        </p:blipFill>
        <p:spPr>
          <a:xfrm>
            <a:off x="7116801" y="3131173"/>
            <a:ext cx="4499238" cy="2572735"/>
          </a:xfrm>
          <a:prstGeom prst="rect">
            <a:avLst/>
          </a:prstGeom>
        </p:spPr>
      </p:pic>
    </p:spTree>
    <p:extLst>
      <p:ext uri="{BB962C8B-B14F-4D97-AF65-F5344CB8AC3E}">
        <p14:creationId xmlns:p14="http://schemas.microsoft.com/office/powerpoint/2010/main" val="3762957529"/>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A9C1A8B-86BC-4B8E-82C1-A217FA43201F}"/>
              </a:ext>
            </a:extLst>
          </p:cNvPr>
          <p:cNvSpPr>
            <a:spLocks noGrp="1"/>
          </p:cNvSpPr>
          <p:nvPr>
            <p:ph idx="1"/>
          </p:nvPr>
        </p:nvSpPr>
        <p:spPr>
          <a:xfrm>
            <a:off x="1079157" y="255373"/>
            <a:ext cx="9893643" cy="5612027"/>
          </a:xfrm>
        </p:spPr>
        <p:txBody>
          <a:bodyPr>
            <a:normAutofit/>
          </a:bodyPr>
          <a:lstStyle/>
          <a:p>
            <a:pPr>
              <a:lnSpc>
                <a:spcPct val="107000"/>
              </a:lnSpc>
              <a:spcAft>
                <a:spcPts val="800"/>
              </a:spcAft>
            </a:pPr>
            <a:r>
              <a:rPr lang="ru-RU" sz="2000"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Но особое место в сердце писателя занял велосипед. Толстой научился кататься в 67 лет! Его новое спортивное хобби восторженно встретила общественность. Московский журнал «</a:t>
            </a:r>
            <a:r>
              <a:rPr lang="ru-RU" sz="2000" dirty="0" err="1">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Циклист</a:t>
            </a:r>
            <a:r>
              <a:rPr lang="ru-RU" sz="2000"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докладывал: </a:t>
            </a:r>
            <a:r>
              <a:rPr lang="ru-RU" sz="2000" i="1" dirty="0">
                <a:effectLst/>
                <a:latin typeface="Times New Roman" panose="02020603050405020304" pitchFamily="18" charset="0"/>
                <a:ea typeface="Calibri" panose="020F0502020204030204" pitchFamily="34" charset="0"/>
                <a:cs typeface="Times New Roman" panose="02020603050405020304" pitchFamily="18" charset="0"/>
              </a:rPr>
              <a:t>«На прошлой неделе мы видели его катающимся в манеже в своей традиционной блузе. Искусство владеть велосипедом графу далось очень легко, и теперь он ездит совершенно свободно»</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Американское научно-популярное издание Scientific American сообщало: </a:t>
            </a:r>
            <a:r>
              <a:rPr lang="ru-RU" sz="2000" i="1" dirty="0">
                <a:effectLst/>
                <a:latin typeface="Times New Roman" panose="02020603050405020304" pitchFamily="18" charset="0"/>
                <a:ea typeface="Calibri" panose="020F0502020204030204" pitchFamily="34" charset="0"/>
                <a:cs typeface="Times New Roman" panose="02020603050405020304" pitchFamily="18" charset="0"/>
              </a:rPr>
              <a:t>«Граф Лев Толстой…теперь катается на велосипеде, приводя в изумление крестьян в своем поместье»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Реакция окружающих Толстого не смущала: он обучил езде своих детей, а сам с удовольствием позировал около велосипеда для фотографии.</a:t>
            </a:r>
          </a:p>
          <a:p>
            <a:endParaRPr lang="ru-RU" dirty="0"/>
          </a:p>
        </p:txBody>
      </p:sp>
      <p:pic>
        <p:nvPicPr>
          <p:cNvPr id="4" name="Рисунок 3">
            <a:extLst>
              <a:ext uri="{FF2B5EF4-FFF2-40B4-BE49-F238E27FC236}">
                <a16:creationId xmlns:a16="http://schemas.microsoft.com/office/drawing/2014/main" id="{76323CC0-2827-4B9B-826C-42BE426836F1}"/>
              </a:ext>
            </a:extLst>
          </p:cNvPr>
          <p:cNvPicPr>
            <a:picLocks noChangeAspect="1"/>
          </p:cNvPicPr>
          <p:nvPr/>
        </p:nvPicPr>
        <p:blipFill>
          <a:blip r:embed="rId2"/>
          <a:stretch>
            <a:fillRect/>
          </a:stretch>
        </p:blipFill>
        <p:spPr>
          <a:xfrm>
            <a:off x="7079167" y="3423498"/>
            <a:ext cx="3653449" cy="2740087"/>
          </a:xfrm>
          <a:prstGeom prst="rect">
            <a:avLst/>
          </a:prstGeom>
        </p:spPr>
      </p:pic>
      <p:pic>
        <p:nvPicPr>
          <p:cNvPr id="5" name="Рисунок 4">
            <a:extLst>
              <a:ext uri="{FF2B5EF4-FFF2-40B4-BE49-F238E27FC236}">
                <a16:creationId xmlns:a16="http://schemas.microsoft.com/office/drawing/2014/main" id="{0BEF1FA9-1880-4F8A-83E1-9F96CC291ED0}"/>
              </a:ext>
            </a:extLst>
          </p:cNvPr>
          <p:cNvPicPr>
            <a:picLocks noChangeAspect="1"/>
          </p:cNvPicPr>
          <p:nvPr/>
        </p:nvPicPr>
        <p:blipFill>
          <a:blip r:embed="rId3"/>
          <a:stretch>
            <a:fillRect/>
          </a:stretch>
        </p:blipFill>
        <p:spPr>
          <a:xfrm>
            <a:off x="1758812" y="3429000"/>
            <a:ext cx="3653449" cy="2734585"/>
          </a:xfrm>
          <a:prstGeom prst="rect">
            <a:avLst/>
          </a:prstGeom>
        </p:spPr>
      </p:pic>
    </p:spTree>
    <p:extLst>
      <p:ext uri="{BB962C8B-B14F-4D97-AF65-F5344CB8AC3E}">
        <p14:creationId xmlns:p14="http://schemas.microsoft.com/office/powerpoint/2010/main" val="1678977580"/>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77D0F7-2D9E-4578-B71B-F81431B3BFEE}"/>
              </a:ext>
            </a:extLst>
          </p:cNvPr>
          <p:cNvSpPr>
            <a:spLocks noGrp="1"/>
          </p:cNvSpPr>
          <p:nvPr>
            <p:ph type="title"/>
          </p:nvPr>
        </p:nvSpPr>
        <p:spPr>
          <a:xfrm>
            <a:off x="1466334" y="271850"/>
            <a:ext cx="9506465" cy="718750"/>
          </a:xfrm>
        </p:spPr>
        <p:txBody>
          <a:bodyPr>
            <a:normAutofit fontScale="90000"/>
          </a:bodyPr>
          <a:lstStyle/>
          <a:p>
            <a:pPr algn="ctr">
              <a:lnSpc>
                <a:spcPct val="107000"/>
              </a:lnSpc>
              <a:spcAft>
                <a:spcPts val="800"/>
              </a:spcAft>
            </a:pPr>
            <a:r>
              <a:rPr lang="ru-RU" sz="4000" b="1"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Пловец и стрелок Куприн</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0D88BF3A-E80D-449B-B2F2-72AB9A4B43A6}"/>
              </a:ext>
            </a:extLst>
          </p:cNvPr>
          <p:cNvSpPr>
            <a:spLocks noGrp="1"/>
          </p:cNvSpPr>
          <p:nvPr>
            <p:ph idx="1"/>
          </p:nvPr>
        </p:nvSpPr>
        <p:spPr>
          <a:xfrm>
            <a:off x="1351005" y="990601"/>
            <a:ext cx="9621795" cy="4876800"/>
          </a:xfrm>
        </p:spPr>
        <p:txBody>
          <a:bodyPr>
            <a:normAutofit/>
          </a:bodyPr>
          <a:lstStyle/>
          <a:p>
            <a:pPr>
              <a:lnSpc>
                <a:spcPct val="107000"/>
              </a:lnSpc>
              <a:spcAft>
                <a:spcPts val="800"/>
              </a:spcAft>
            </a:pPr>
            <a:r>
              <a:rPr lang="ru-RU"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В списке спортивных увлечений Куприна были стрельба, тяжелая атлетика, конный спорт, лапта. И, конечно, плавание, к которому Куприн относился с большим почтением. Писатель считал, что каждый житель Северной столицы должен уметь плавать: эта способность, писал он, </a:t>
            </a:r>
            <a:r>
              <a:rPr lang="ru-RU" i="1"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«необходимое нам, русским, особенно петроградцам, живущим около больших водных пространств»</a:t>
            </a:r>
            <a:r>
              <a:rPr lang="ru-RU"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4A527DE4-43C8-414C-AF45-1B0539E973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33542" y="3315465"/>
            <a:ext cx="4044988" cy="2871418"/>
          </a:xfrm>
          <a:prstGeom prst="rect">
            <a:avLst/>
          </a:prstGeom>
          <a:noFill/>
        </p:spPr>
      </p:pic>
      <p:pic>
        <p:nvPicPr>
          <p:cNvPr id="6" name="Рисунок 5">
            <a:extLst>
              <a:ext uri="{FF2B5EF4-FFF2-40B4-BE49-F238E27FC236}">
                <a16:creationId xmlns:a16="http://schemas.microsoft.com/office/drawing/2014/main" id="{29372E29-3FBE-487F-BDCE-ADD70706C5B6}"/>
              </a:ext>
            </a:extLst>
          </p:cNvPr>
          <p:cNvPicPr>
            <a:picLocks noChangeAspect="1"/>
          </p:cNvPicPr>
          <p:nvPr/>
        </p:nvPicPr>
        <p:blipFill rotWithShape="1">
          <a:blip r:embed="rId3"/>
          <a:srcRect l="2432" t="2685" r="53892" b="27982"/>
          <a:stretch/>
        </p:blipFill>
        <p:spPr>
          <a:xfrm>
            <a:off x="1952368" y="2769974"/>
            <a:ext cx="3328088" cy="3962400"/>
          </a:xfrm>
          <a:prstGeom prst="rect">
            <a:avLst/>
          </a:prstGeom>
        </p:spPr>
      </p:pic>
    </p:spTree>
    <p:extLst>
      <p:ext uri="{BB962C8B-B14F-4D97-AF65-F5344CB8AC3E}">
        <p14:creationId xmlns:p14="http://schemas.microsoft.com/office/powerpoint/2010/main" val="864390444"/>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728C40-AE56-4262-8D77-4D448E39C105}"/>
              </a:ext>
            </a:extLst>
          </p:cNvPr>
          <p:cNvSpPr>
            <a:spLocks noGrp="1"/>
          </p:cNvSpPr>
          <p:nvPr>
            <p:ph idx="1"/>
          </p:nvPr>
        </p:nvSpPr>
        <p:spPr>
          <a:xfrm>
            <a:off x="1342768" y="502508"/>
            <a:ext cx="9630032" cy="5364892"/>
          </a:xfrm>
        </p:spPr>
        <p:txBody>
          <a:bodyPr>
            <a:normAutofit/>
          </a:bodyPr>
          <a:lstStyle/>
          <a:p>
            <a:pPr>
              <a:lnSpc>
                <a:spcPct val="107000"/>
              </a:lnSpc>
              <a:spcAft>
                <a:spcPts val="80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С неменьшим восторгом писатель относился к стрельбе. Он называл этот вид спорта настоящим искусством и замечал, что </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«оно требует многих данных: спокойствия, хладнокровия, уверенности, душевного и физического равновесия, внимания»</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Хороший стрелок, по мнению, Куприна был примером для спортивного и этического подражания. </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«Замечательно, что люди, неумеренно пьющие и развратные, никогда в искусстве стрельбы не поднимаются выше среднего уровня»</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отмечал он.</a:t>
            </a:r>
          </a:p>
          <a:p>
            <a:pPr marL="384048" marR="0" lvl="0" indent="-384048" algn="l" defTabSz="914400" rtl="0" eaLnBrk="1" fontAlgn="auto" latinLnBrk="0" hangingPunct="1">
              <a:lnSpc>
                <a:spcPct val="107000"/>
              </a:lnSpc>
              <a:spcBef>
                <a:spcPts val="1000"/>
              </a:spcBef>
              <a:spcAft>
                <a:spcPts val="800"/>
              </a:spcAft>
              <a:buClrTx/>
              <a:buSzTx/>
              <a:buFont typeface="Franklin Gothic Book" panose="020B0503020102020204" pitchFamily="34" charset="0"/>
              <a:buChar char="■"/>
              <a:tabLst/>
              <a:defRPr/>
            </a:pPr>
            <a:r>
              <a:rPr kumimoji="0" lang="ru-RU"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Писатель любил цирк</a:t>
            </a:r>
            <a:r>
              <a:rPr kumimoji="0" lang="ru-RU" b="0" i="0" u="sng"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kumimoji="0" lang="ru-RU"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особый трепет у него вызывали выступления борцов-тяжелоатлетов. Куприн был знаком с Иваном Поддубным и Иваном Заикиным. Последнего литератор лично обучил грамоте, чтобы не потерять связи и обмениваться письмами. Куприн сам пробовал свои силы в тяжелой атлетике и даже организовал первое в Киеве атлетическое общество. Любовь к этому виду спорта вдохновила его на рассказ «В цирке» об атлете Арбузове, с </a:t>
            </a:r>
            <a:r>
              <a:rPr kumimoji="0" lang="ru-RU" b="0" i="1"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«выхоленным, блестящим, бледно-розовым телом»</a:t>
            </a:r>
            <a:r>
              <a:rPr kumimoji="0" lang="ru-RU"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и </a:t>
            </a:r>
            <a:r>
              <a:rPr kumimoji="0" lang="ru-RU" b="0" i="1"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«резко выступающими буграми твердых, как дерево, мускулов»</a:t>
            </a:r>
            <a:r>
              <a:rPr kumimoji="0" lang="ru-RU"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13425778"/>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0807C-08C6-4219-BE64-9C07BEF972DF}"/>
              </a:ext>
            </a:extLst>
          </p:cNvPr>
          <p:cNvSpPr>
            <a:spLocks noGrp="1"/>
          </p:cNvSpPr>
          <p:nvPr>
            <p:ph type="title"/>
          </p:nvPr>
        </p:nvSpPr>
        <p:spPr>
          <a:xfrm>
            <a:off x="1392195" y="263612"/>
            <a:ext cx="9580605" cy="782594"/>
          </a:xfrm>
        </p:spPr>
        <p:txBody>
          <a:bodyPr>
            <a:normAutofit fontScale="90000"/>
          </a:bodyPr>
          <a:lstStyle/>
          <a:p>
            <a:pPr>
              <a:lnSpc>
                <a:spcPct val="107000"/>
              </a:lnSpc>
              <a:spcAft>
                <a:spcPts val="800"/>
              </a:spcAft>
            </a:pPr>
            <a:r>
              <a:rPr lang="ru-RU" sz="4400" b="1" dirty="0">
                <a:effectLst/>
                <a:latin typeface="Calibri" panose="020F0502020204030204" pitchFamily="34" charset="0"/>
                <a:ea typeface="Calibri" panose="020F0502020204030204" pitchFamily="34" charset="0"/>
                <a:cs typeface="Times New Roman" panose="02020603050405020304" pitchFamily="18" charset="0"/>
              </a:rPr>
              <a:t>Футболист, боксер</a:t>
            </a:r>
            <a:r>
              <a:rPr lang="ru-RU" b="1" dirty="0">
                <a:latin typeface="Calibri" panose="020F0502020204030204" pitchFamily="34" charset="0"/>
                <a:ea typeface="Calibri" panose="020F0502020204030204" pitchFamily="34" charset="0"/>
                <a:cs typeface="Times New Roman" panose="02020603050405020304" pitchFamily="18" charset="0"/>
              </a:rPr>
              <a:t> и</a:t>
            </a:r>
            <a:r>
              <a:rPr lang="ru-RU" sz="4400" b="1" dirty="0">
                <a:effectLst/>
                <a:latin typeface="Calibri" panose="020F0502020204030204" pitchFamily="34" charset="0"/>
                <a:ea typeface="Calibri" panose="020F0502020204030204" pitchFamily="34" charset="0"/>
                <a:cs typeface="Times New Roman" panose="02020603050405020304" pitchFamily="18" charset="0"/>
              </a:rPr>
              <a:t> теннисист Набоков</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AAB83E8E-0DC1-44FA-98E7-82FCC753F8BA}"/>
              </a:ext>
            </a:extLst>
          </p:cNvPr>
          <p:cNvSpPr>
            <a:spLocks noGrp="1"/>
          </p:cNvSpPr>
          <p:nvPr>
            <p:ph idx="1"/>
          </p:nvPr>
        </p:nvSpPr>
        <p:spPr>
          <a:xfrm>
            <a:off x="1392195" y="930876"/>
            <a:ext cx="10322009" cy="5799438"/>
          </a:xfrm>
        </p:spPr>
        <p:txBody>
          <a:bodyPr>
            <a:normAutofit/>
          </a:bodyPr>
          <a:lstStyle/>
          <a:p>
            <a:pPr>
              <a:lnSpc>
                <a:spcPct val="107000"/>
              </a:lnSpc>
              <a:spcAft>
                <a:spcPts val="800"/>
              </a:spcAft>
            </a:pP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 самого детства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Владимир Набоков</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обучался боксу и фехтованию. В автобиографической повести «Другие берега» он вспоминал, что в его семье занятия по боксу проходили в библиотеке, где </a:t>
            </a:r>
            <a:r>
              <a:rPr lang="ru-RU"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«приятно совмещались науки и спорт: кожа переплетов и кожа боксовых перчаток»</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Был в Рождествене, в фамильном имении Набоковых, и корт, на котором маленький Владимир вместе с домашними играл в лаун-теннис — первый вид тенниса на открытом пространстве. Зимой Набоков катался на коньках, летом — осваивал ролики. </a:t>
            </a:r>
            <a:r>
              <a:rPr lang="ru-RU"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 был превосходным спортсменом»</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отмечал писатель в книге воспоминаний «Память, говори».</a:t>
            </a:r>
          </a:p>
          <a:p>
            <a:pPr>
              <a:lnSpc>
                <a:spcPct val="100000"/>
              </a:lnSpc>
              <a:spcBef>
                <a:spcPts val="0"/>
              </a:spcBef>
              <a:spcAft>
                <a:spcPts val="0"/>
              </a:spcAft>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Увлечение теннисом </a:t>
            </a:r>
            <a:r>
              <a:rPr lang="ru-RU" dirty="0">
                <a:solidFill>
                  <a:srgbClr val="3C3C3C"/>
                </a:solidFill>
                <a:latin typeface="Times New Roman" panose="02020603050405020304" pitchFamily="18" charset="0"/>
                <a:ea typeface="Calibri" panose="020F0502020204030204" pitchFamily="34" charset="0"/>
                <a:cs typeface="Times New Roman" panose="02020603050405020304" pitchFamily="18" charset="0"/>
              </a:rPr>
              <a:t>помогло писателю в эмиграции:  </a:t>
            </a:r>
            <a:endPar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чтобы подзаработать во время </a:t>
            </a:r>
            <a:r>
              <a:rPr lang="ru-RU" dirty="0">
                <a:solidFill>
                  <a:srgbClr val="3C3C3C"/>
                </a:solidFill>
                <a:latin typeface="Times New Roman" panose="02020603050405020304" pitchFamily="18" charset="0"/>
                <a:ea typeface="Calibri" panose="020F0502020204030204" pitchFamily="34" charset="0"/>
                <a:cs typeface="Times New Roman" panose="02020603050405020304" pitchFamily="18" charset="0"/>
              </a:rPr>
              <a:t>жизни в Германии, он давал</a:t>
            </a:r>
            <a:endPar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kumimoji="0" lang="ru-RU" b="0" i="0" u="none" strike="noStrike" kern="1200" cap="none" normalizeH="0" noProof="0" dirty="0">
                <a:ln>
                  <a:noFill/>
                </a:ln>
                <a:solidFill>
                  <a:srgbClr val="3C3C3C"/>
                </a:solidFill>
                <a:effectLst/>
                <a:uLnTx/>
                <a:uFillTx/>
                <a:latin typeface="Times New Roman" panose="02020603050405020304" pitchFamily="18" charset="0"/>
                <a:ea typeface="Calibri" panose="020F0502020204030204" pitchFamily="34" charset="0"/>
                <a:cs typeface="Times New Roman" panose="02020603050405020304" pitchFamily="18" charset="0"/>
              </a:rPr>
              <a:t>уроки</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3C3C3C"/>
                </a:solidFill>
                <a:latin typeface="Times New Roman" panose="02020603050405020304" pitchFamily="18" charset="0"/>
                <a:ea typeface="Calibri" panose="020F0502020204030204" pitchFamily="34" charset="0"/>
                <a:cs typeface="Times New Roman" panose="02020603050405020304" pitchFamily="18" charset="0"/>
              </a:rPr>
              <a:t>английского языка немецким бизнесменам </a:t>
            </a:r>
          </a:p>
          <a:p>
            <a:pPr marL="0" indent="0">
              <a:lnSpc>
                <a:spcPct val="100000"/>
              </a:lnSpc>
              <a:spcBef>
                <a:spcPts val="0"/>
              </a:spcBef>
              <a:spcAft>
                <a:spcPts val="0"/>
              </a:spcAft>
              <a:buNone/>
            </a:pP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и проводил занятия по теннису для </a:t>
            </a:r>
            <a:r>
              <a:rPr lang="ru-RU" i="1"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«их загорелых дочек»</a:t>
            </a:r>
            <a:r>
              <a:rPr lang="ru-RU"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ru-RU" sz="1800" dirty="0">
              <a:solidFill>
                <a:srgbClr val="3C3C3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0B7BF31-E0EC-41D8-96CA-CBDA195AF8FF}"/>
              </a:ext>
            </a:extLst>
          </p:cNvPr>
          <p:cNvPicPr>
            <a:picLocks noChangeAspect="1"/>
          </p:cNvPicPr>
          <p:nvPr/>
        </p:nvPicPr>
        <p:blipFill>
          <a:blip r:embed="rId3"/>
          <a:stretch>
            <a:fillRect/>
          </a:stretch>
        </p:blipFill>
        <p:spPr>
          <a:xfrm>
            <a:off x="7949513" y="4153323"/>
            <a:ext cx="3400545" cy="2255716"/>
          </a:xfrm>
          <a:prstGeom prst="rect">
            <a:avLst/>
          </a:prstGeom>
        </p:spPr>
      </p:pic>
    </p:spTree>
    <p:extLst>
      <p:ext uri="{BB962C8B-B14F-4D97-AF65-F5344CB8AC3E}">
        <p14:creationId xmlns:p14="http://schemas.microsoft.com/office/powerpoint/2010/main" val="594955157"/>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DCF1FB-128D-423C-838E-A35B17550F50}"/>
              </a:ext>
            </a:extLst>
          </p:cNvPr>
          <p:cNvSpPr>
            <a:spLocks noGrp="1"/>
          </p:cNvSpPr>
          <p:nvPr>
            <p:ph idx="1"/>
          </p:nvPr>
        </p:nvSpPr>
        <p:spPr>
          <a:xfrm>
            <a:off x="1210962" y="197708"/>
            <a:ext cx="9761838" cy="5669692"/>
          </a:xfrm>
        </p:spPr>
        <p:txBody>
          <a:bodyPr/>
          <a:lstStyle/>
          <a:p>
            <a:pPr>
              <a:lnSpc>
                <a:spcPct val="107000"/>
              </a:lnSpc>
              <a:spcAft>
                <a:spcPts val="800"/>
              </a:spcAft>
            </a:pP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Большой страстью Набокова были и шахматы: </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«я посвящал чудовищное количество времени составлению шахматных задач»</a:t>
            </a: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 признавался писатель. Игру в шахматы он отождествлял с творческим процессом, утверждая, что </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«для сочинения шахматной задачи нужно вдохновение, которое принадлежит к </a:t>
            </a:r>
            <a:r>
              <a:rPr lang="ru-RU" sz="2000" i="1" dirty="0" err="1">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полумузыкальному</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a:t>
            </a:r>
            <a:r>
              <a:rPr lang="ru-RU" sz="2000" i="1" dirty="0" err="1">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полупоэтическому</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а говоря точнее, к математически-поэтическому типу»</a:t>
            </a: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Особая магия игры вдохновила писателя на создание романа «Защита Лужина», к герою которого шахматы были безжалостны. </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«В этом был ужас, но в этом была и единственная гармония, ибо что есть в мире, кроме шахмат?»</a:t>
            </a: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 философски размышлял Набоков.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E0480394-409B-47F1-A06E-D440ED653B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593" y="3944293"/>
            <a:ext cx="3330575" cy="2330450"/>
          </a:xfrm>
          <a:prstGeom prst="rect">
            <a:avLst/>
          </a:prstGeom>
          <a:noFill/>
          <a:ln>
            <a:noFill/>
          </a:ln>
        </p:spPr>
      </p:pic>
    </p:spTree>
    <p:extLst>
      <p:ext uri="{BB962C8B-B14F-4D97-AF65-F5344CB8AC3E}">
        <p14:creationId xmlns:p14="http://schemas.microsoft.com/office/powerpoint/2010/main" val="1629018813"/>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E01396-800C-448A-B726-19CC8DCD3195}"/>
              </a:ext>
            </a:extLst>
          </p:cNvPr>
          <p:cNvSpPr>
            <a:spLocks noGrp="1"/>
          </p:cNvSpPr>
          <p:nvPr>
            <p:ph idx="1"/>
          </p:nvPr>
        </p:nvSpPr>
        <p:spPr>
          <a:xfrm>
            <a:off x="1178011" y="362465"/>
            <a:ext cx="9794789" cy="5504935"/>
          </a:xfrm>
        </p:spPr>
        <p:txBody>
          <a:bodyPr>
            <a:normAutofit/>
          </a:bodyPr>
          <a:lstStyle/>
          <a:p>
            <a:pPr>
              <a:lnSpc>
                <a:spcPct val="107000"/>
              </a:lnSpc>
              <a:spcAft>
                <a:spcPts val="800"/>
              </a:spcAft>
            </a:pP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Любовь к физической деятельности и разным видам спорта Набоков пронес через всю жизнь. Одной из его главных страстей был футбол. Играть писатель стал во время учебы в Петербурге, но предпочитал не забивать голы, а стоять на воротах. Позже, уже будучи студентом Кембриджа, Набоков стал вратарем команды колледжа, продолжая заниматься и теннисом. Писатель признался, что </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«ни разу за три года в Кембридже не навестил университетской библиотеки и даже не позаботился выяснить, где она расположена»</a:t>
            </a: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но постоянно играл в футбол. С особым сожалением он вспоминал о своих поражениях: </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«Я отвратительно мазал»</a:t>
            </a: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 и радовался, когда </a:t>
            </a:r>
            <a:r>
              <a:rPr lang="ru-RU" sz="2000" i="1"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«игра милосердно переходила на другой конец поля»</a:t>
            </a:r>
            <a:r>
              <a:rPr lang="ru-RU" sz="2000" dirty="0">
                <a:solidFill>
                  <a:srgbClr val="3C3C3C"/>
                </a:solidFill>
                <a:effectLst/>
                <a:latin typeface="Noto Serif" panose="02020600060500020200"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18D691A5-58A5-48CC-9D2E-CB47AC2C7398}"/>
              </a:ext>
            </a:extLst>
          </p:cNvPr>
          <p:cNvPicPr>
            <a:picLocks noChangeAspect="1"/>
          </p:cNvPicPr>
          <p:nvPr/>
        </p:nvPicPr>
        <p:blipFill>
          <a:blip r:embed="rId2"/>
          <a:stretch>
            <a:fillRect/>
          </a:stretch>
        </p:blipFill>
        <p:spPr>
          <a:xfrm>
            <a:off x="7891849" y="3690614"/>
            <a:ext cx="3787842" cy="2804921"/>
          </a:xfrm>
          <a:prstGeom prst="rect">
            <a:avLst/>
          </a:prstGeom>
        </p:spPr>
      </p:pic>
    </p:spTree>
    <p:extLst>
      <p:ext uri="{BB962C8B-B14F-4D97-AF65-F5344CB8AC3E}">
        <p14:creationId xmlns:p14="http://schemas.microsoft.com/office/powerpoint/2010/main" val="1459411927"/>
      </p:ext>
    </p:extLst>
  </p:cSld>
  <p:clrMapOvr>
    <a:masterClrMapping/>
  </p:clrMapOvr>
  <mc:AlternateContent xmlns:mc="http://schemas.openxmlformats.org/markup-compatibility/2006" xmlns:p14="http://schemas.microsoft.com/office/powerpoint/2010/main">
    <mc:Choice Requires="p14">
      <p:transition p14:dur="250" advClick="0" advTm="14000">
        <p:wipe/>
      </p:transition>
    </mc:Choice>
    <mc:Fallback xmlns="">
      <p:transition advClick="0" advTm="14000">
        <p:wipe/>
      </p:transition>
    </mc:Fallback>
  </mc:AlternateContent>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Уголки</Template>
  <TotalTime>296</TotalTime>
  <Words>1944</Words>
  <Application>Microsoft Office PowerPoint</Application>
  <PresentationFormat>Широкоэкранный</PresentationFormat>
  <Paragraphs>76</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Calibri</vt:lpstr>
      <vt:lpstr>Franklin Gothic Book</vt:lpstr>
      <vt:lpstr>Noto Serif</vt:lpstr>
      <vt:lpstr>Times New Roman</vt:lpstr>
      <vt:lpstr>Wingdings</vt:lpstr>
      <vt:lpstr>Уголки</vt:lpstr>
      <vt:lpstr> в здоровом теле-здоровый дух.</vt:lpstr>
      <vt:lpstr>Александр Сергеевич Пушкин – боксер и фехтовальщик. </vt:lpstr>
      <vt:lpstr>Лев Николаич Толстой. Теннисист и велосипедист </vt:lpstr>
      <vt:lpstr>Презентация PowerPoint</vt:lpstr>
      <vt:lpstr>Пловец и стрелок Куприн </vt:lpstr>
      <vt:lpstr>Презентация PowerPoint</vt:lpstr>
      <vt:lpstr>Футболист, боксер и теннисист Набоков </vt:lpstr>
      <vt:lpstr>Презентация PowerPoint</vt:lpstr>
      <vt:lpstr>Презентация PowerPoint</vt:lpstr>
      <vt:lpstr>Шахматист Тургенев </vt:lpstr>
      <vt:lpstr>Презентация PowerPoint</vt:lpstr>
      <vt:lpstr>Анна Ахматова, плавание и художественная гимнастика </vt:lpstr>
      <vt:lpstr>Презентация PowerPoint</vt:lpstr>
      <vt:lpstr>Сергей Есенин, плавание</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Писатели и спорт</dc:title>
  <dc:creator>Владелец</dc:creator>
  <cp:lastModifiedBy>Владелец</cp:lastModifiedBy>
  <cp:revision>24</cp:revision>
  <dcterms:created xsi:type="dcterms:W3CDTF">2024-04-01T07:27:15Z</dcterms:created>
  <dcterms:modified xsi:type="dcterms:W3CDTF">2024-04-12T09:27:20Z</dcterms:modified>
</cp:coreProperties>
</file>