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4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/>
              <a:t>Зразок підзаголовка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uk-UA"/>
              <a:t>Зразок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uk-UA"/>
              <a:t>Зразок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uk-UA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Зразок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373216"/>
            <a:ext cx="6400800" cy="867326"/>
          </a:xfrm>
        </p:spPr>
        <p:txBody>
          <a:bodyPr>
            <a:normAutofit/>
          </a:bodyPr>
          <a:lstStyle/>
          <a:p>
            <a:r>
              <a:rPr lang="ru-RU" sz="3600" dirty="0"/>
              <a:t>Герои Сталинградской битвы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00100"/>
            <a:ext cx="8246690" cy="4573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ESNI_POBEDY_-_Ne_zabyvajjte_groznye_goda_69454614">
            <a:hlinkClick r:id="" action="ppaction://media"/>
            <a:extLst>
              <a:ext uri="{FF2B5EF4-FFF2-40B4-BE49-F238E27FC236}">
                <a16:creationId xmlns:a16="http://schemas.microsoft.com/office/drawing/2014/main" id="{13B59342-E64A-435B-AC2E-BD6051672F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08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0"/>
    </mc:Choice>
    <mc:Fallback xmlns="">
      <p:transition spd="slow" advTm="10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Летчик Иван </a:t>
            </a:r>
            <a:r>
              <a:rPr lang="ru-RU" dirty="0" err="1"/>
              <a:t>Кобылецкий</a:t>
            </a:r>
            <a:r>
              <a:rPr lang="ru-RU" dirty="0"/>
              <a:t> протаранил истребитель немцев над аэродромом Сталинграда, после чего успешно приземлился там же. На следующий день он на самолете Як-1 в течение 20 минут сражался против семи Ме-109 противника. Не прекратил боя, даже когда был подбит и горел – лишь достигнув высоты 300 метров, он выбросился с парашютом. Вследствие неудачного приземления оказалось сломано бедро и два ребра.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16 августа </a:t>
            </a:r>
          </a:p>
        </p:txBody>
      </p:sp>
    </p:spTree>
    <p:extLst>
      <p:ext uri="{BB962C8B-B14F-4D97-AF65-F5344CB8AC3E}">
        <p14:creationId xmlns:p14="http://schemas.microsoft.com/office/powerpoint/2010/main" val="398030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42"/>
    </mc:Choice>
    <mc:Fallback xmlns="">
      <p:transition spd="slow" advTm="132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30885"/>
            <a:ext cx="8513329" cy="4197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77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65"/>
    </mc:Choice>
    <mc:Fallback xmlns="">
      <p:transition spd="slow" advTm="1486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17 августа 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16 гвардейцев под командованием 19-летнего Василия </a:t>
            </a:r>
            <a:r>
              <a:rPr lang="ru-RU" dirty="0" err="1"/>
              <a:t>Кочетова</a:t>
            </a:r>
            <a:r>
              <a:rPr lang="ru-RU" dirty="0"/>
              <a:t> ценою жизни остановили танки на высоте 180,9 близ станицы Сиротинской. Силы противника превосходили советские, но нашим бойцам это не мешало бороться. Взвод с командования </a:t>
            </a:r>
            <a:r>
              <a:rPr lang="ru-RU" dirty="0" err="1"/>
              <a:t>Кочетова</a:t>
            </a:r>
            <a:r>
              <a:rPr lang="ru-RU" dirty="0"/>
              <a:t> переходил в контратаки, бойцы бросались под танки с гранатами. Он и сам, уже будучи тяжело раненным в ногу, не уходил с переднего края. Погиб вследствие смертельного ранения, оставшиеся бойцы его взвода продолжили противостояние.</a:t>
            </a:r>
          </a:p>
        </p:txBody>
      </p:sp>
    </p:spTree>
    <p:extLst>
      <p:ext uri="{BB962C8B-B14F-4D97-AF65-F5344CB8AC3E}">
        <p14:creationId xmlns:p14="http://schemas.microsoft.com/office/powerpoint/2010/main" val="417610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98"/>
    </mc:Choice>
    <mc:Fallback xmlns="">
      <p:transition spd="slow" advTm="14398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262626"/>
                </a:solidFill>
                <a:latin typeface="PT Sans"/>
              </a:rPr>
              <a:t>Двое красноармейцев – 19-летний </a:t>
            </a:r>
            <a:r>
              <a:rPr lang="ru-RU" b="1" dirty="0">
                <a:solidFill>
                  <a:srgbClr val="262626"/>
                </a:solidFill>
                <a:latin typeface="PT Sans"/>
              </a:rPr>
              <a:t>Александр </a:t>
            </a:r>
            <a:r>
              <a:rPr lang="ru-RU" b="1" dirty="0" err="1">
                <a:solidFill>
                  <a:srgbClr val="262626"/>
                </a:solidFill>
                <a:latin typeface="PT Sans"/>
              </a:rPr>
              <a:t>Покальчук</a:t>
            </a:r>
            <a:r>
              <a:rPr lang="ru-RU" dirty="0">
                <a:solidFill>
                  <a:srgbClr val="262626"/>
                </a:solidFill>
                <a:latin typeface="PT Sans"/>
              </a:rPr>
              <a:t> и 21-летний </a:t>
            </a:r>
            <a:r>
              <a:rPr lang="ru-RU" b="1" dirty="0">
                <a:solidFill>
                  <a:srgbClr val="262626"/>
                </a:solidFill>
                <a:latin typeface="PT Sans"/>
              </a:rPr>
              <a:t>Петр Гутченко</a:t>
            </a:r>
            <a:r>
              <a:rPr lang="ru-RU" dirty="0">
                <a:solidFill>
                  <a:srgbClr val="262626"/>
                </a:solidFill>
                <a:latin typeface="PT Sans"/>
              </a:rPr>
              <a:t> – закрыли своими телами амбразуру пулемета у станицы </a:t>
            </a:r>
            <a:r>
              <a:rPr lang="ru-RU" dirty="0" err="1">
                <a:solidFill>
                  <a:srgbClr val="262626"/>
                </a:solidFill>
                <a:latin typeface="PT Sans"/>
              </a:rPr>
              <a:t>Клетской</a:t>
            </a:r>
            <a:r>
              <a:rPr lang="ru-RU" dirty="0">
                <a:solidFill>
                  <a:srgbClr val="262626"/>
                </a:solidFill>
                <a:latin typeface="PT Sans"/>
              </a:rPr>
              <a:t>. Круговой пулеметный обстрел, который фашисты вели с высоты, не позволял продвигаться советским войскам. Сначала Гутченко и </a:t>
            </a:r>
            <a:r>
              <a:rPr lang="ru-RU" dirty="0" err="1">
                <a:solidFill>
                  <a:srgbClr val="262626"/>
                </a:solidFill>
                <a:latin typeface="PT Sans"/>
              </a:rPr>
              <a:t>Покальчук</a:t>
            </a:r>
            <a:r>
              <a:rPr lang="ru-RU" dirty="0">
                <a:solidFill>
                  <a:srgbClr val="262626"/>
                </a:solidFill>
                <a:latin typeface="PT Sans"/>
              </a:rPr>
              <a:t> подползли к дзоту с гранатами, бросили по две штуки – не помогло. После пошли на крайние меры. Ценой своей жизни.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62626"/>
                </a:solidFill>
                <a:latin typeface="PT Sans"/>
              </a:rPr>
              <a:t>18 августа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909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35"/>
    </mc:Choice>
    <mc:Fallback xmlns="">
      <p:transition spd="slow" advTm="16335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8424936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196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94"/>
    </mc:Choice>
    <mc:Fallback xmlns="">
      <p:transition spd="slow" advTm="7494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23августа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Ознаменовано проявлением на войне отваги женщин. В тот день немцы сумели выйти на северную окраину Сталинграда, но прорваться в сам город им не удалось – были встречены тремя зенитными батареями 1077-го полка. Управляли ими девушки. За 23–24 августа зенитчицы подбили 83 танка, 33 из которых уничтожили. Но и выжить удалось совсем немногим из них. </a:t>
            </a:r>
          </a:p>
        </p:txBody>
      </p:sp>
    </p:spTree>
    <p:extLst>
      <p:ext uri="{BB962C8B-B14F-4D97-AF65-F5344CB8AC3E}">
        <p14:creationId xmlns:p14="http://schemas.microsoft.com/office/powerpoint/2010/main" val="19356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97"/>
    </mc:Choice>
    <mc:Fallback xmlns="">
      <p:transition spd="slow" advTm="1469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38250" y="2501106"/>
            <a:ext cx="6667500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-RU" sz="3200" dirty="0"/>
              <a:t>На фото – уцелевшие в том бою Валя </a:t>
            </a:r>
            <a:r>
              <a:rPr lang="ru-RU" sz="3200" dirty="0" err="1"/>
              <a:t>Нешпор</a:t>
            </a:r>
            <a:r>
              <a:rPr lang="ru-RU" sz="3200" dirty="0"/>
              <a:t>, Нина Ширяева и Валя Григорьева.</a:t>
            </a:r>
          </a:p>
        </p:txBody>
      </p:sp>
    </p:spTree>
    <p:extLst>
      <p:ext uri="{BB962C8B-B14F-4D97-AF65-F5344CB8AC3E}">
        <p14:creationId xmlns:p14="http://schemas.microsoft.com/office/powerpoint/2010/main" val="261230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60"/>
    </mc:Choice>
    <mc:Fallback xmlns="">
      <p:transition spd="slow" advTm="1306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В районе Малой Россоши группа из 33 бойцов под командованием </a:t>
            </a:r>
            <a:r>
              <a:rPr lang="ru-RU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Г. А. Стрелкова</a:t>
            </a:r>
            <a:r>
              <a:rPr lang="ru-RU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 в течение дня отбила атаки 70 танков врага, уничтожив 27 из них и 150 немцев. Причем все советские солдаты из этой группы остались живы</a:t>
            </a:r>
            <a:r>
              <a:rPr lang="ru-RU" dirty="0">
                <a:solidFill>
                  <a:srgbClr val="262626"/>
                </a:solidFill>
                <a:latin typeface="PT Sans"/>
              </a:rPr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262626"/>
                </a:solidFill>
                <a:latin typeface="PT Sans"/>
              </a:rPr>
              <a:t>24 августа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22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81"/>
    </mc:Choice>
    <mc:Fallback xmlns="">
      <p:transition spd="slow" advTm="1148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817388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668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26"/>
    </mc:Choice>
    <mc:Fallback xmlns="">
      <p:transition spd="slow" advTm="952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>
          <a:xfrm>
            <a:off x="699247" y="548681"/>
            <a:ext cx="7745505" cy="5577482"/>
          </a:xfrm>
        </p:spPr>
        <p:txBody>
          <a:bodyPr>
            <a:normAutofit fontScale="85000" lnSpcReduction="20000"/>
          </a:bodyPr>
          <a:lstStyle/>
          <a:p>
            <a:r>
              <a:rPr lang="ru-RU" sz="3200" dirty="0"/>
              <a:t>Этот период Великой Отечественной войны длиною в 200 суток стал переломным на пути к Великой Победе. Противостояние с 17 июля 1942 по 2 февраля 1943 года завершилось успехом нашей армии, шансы на который усиливались и приближались в том числе благодаря мужественным поступкам ее солдат. В довоенное время большинство из них были обычными людьми: работниками заводов, фабрик и колхозов, выпускниками школ и училищ… На войне же они стали летчиками, танкистами, саперами, связистами, командирами. И далеко не все они – взрослые мужчины, было немало молодых парней и даже девушки.</a:t>
            </a:r>
          </a:p>
          <a:p>
            <a:endParaRPr lang="ru-RU" sz="3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735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7"/>
    </mc:Choice>
    <mc:Fallback xmlns="">
      <p:transition spd="slow" advTm="690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місту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Они самоотверженно бросались навстречу врагу, спасая однополчан и помогая успешному завершению военных операций – часто ценой собственной жизни. 200 дней и ночей. Своей храбростью они приближали Победу. А еще мотивировали советских солдат на то, что в защите Родины нужно стоять до конца. И это тоже большое дело! 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51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"/>
    </mc:Choice>
    <mc:Fallback xmlns="">
      <p:transition spd="slow" advTm="658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/>
              <a:t>.</a:t>
            </a:r>
            <a:r>
              <a:rPr lang="ru-RU" sz="3600" dirty="0">
                <a:solidFill>
                  <a:srgbClr val="895D1D"/>
                </a:solidFill>
              </a:rPr>
              <a:t> 23 июля </a:t>
            </a: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276873"/>
            <a:ext cx="4455274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Місце для вмісту 5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92500"/>
          </a:bodyPr>
          <a:lstStyle/>
          <a:p>
            <a:r>
              <a:rPr lang="ru-RU" dirty="0">
                <a:solidFill>
                  <a:srgbClr val="895D1D"/>
                </a:solidFill>
                <a:ea typeface="+mj-ea"/>
                <a:cs typeface="+mj-cs"/>
              </a:rPr>
              <a:t> </a:t>
            </a:r>
            <a:r>
              <a:rPr lang="ru-RU" sz="2800" dirty="0">
                <a:solidFill>
                  <a:srgbClr val="895D1D"/>
                </a:solidFill>
                <a:ea typeface="+mj-ea"/>
                <a:cs typeface="+mj-cs"/>
              </a:rPr>
              <a:t>33-летний украинец Петр Болото, до войны трудившийся на шахте, в ходе одного из сражений лично подбил 8 танков противника из 30 прорвавшихся на территорию обороны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6742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3"/>
    </mc:Choice>
    <mc:Fallback xmlns="">
      <p:transition spd="slow" advTm="11133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srgbClr val="895D1D"/>
                </a:solidFill>
              </a:rPr>
              <a:t>.</a:t>
            </a:r>
            <a:r>
              <a:rPr lang="ru-RU" sz="3600" dirty="0">
                <a:solidFill>
                  <a:srgbClr val="895D1D"/>
                </a:solidFill>
              </a:rPr>
              <a:t> 23 июля 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5536" y="2204864"/>
            <a:ext cx="4611411" cy="2378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Місце для вмісту 3"/>
          <p:cNvSpPr>
            <a:spLocks noGrp="1"/>
          </p:cNvSpPr>
          <p:nvPr>
            <p:ph sz="quarter" idx="14"/>
          </p:nvPr>
        </p:nvSpPr>
        <p:spPr>
          <a:xfrm>
            <a:off x="4716015" y="1556792"/>
            <a:ext cx="4176465" cy="4560544"/>
          </a:xfrm>
        </p:spPr>
        <p:txBody>
          <a:bodyPr>
            <a:normAutofit fontScale="92500" lnSpcReduction="20000"/>
          </a:bodyPr>
          <a:lstStyle/>
          <a:p>
            <a:r>
              <a:rPr lang="ru-RU" dirty="0">
                <a:solidFill>
                  <a:srgbClr val="895D1D"/>
                </a:solidFill>
                <a:ea typeface="+mj-ea"/>
                <a:cs typeface="+mj-cs"/>
              </a:rPr>
              <a:t>В этот день был совершен первый в Сталинградской битве воздушный таран. Александр Попов на одномоторном истребителе И-16 вступил в схватку с немецким бомбардировщиком. Сначала Попов повредил его, после, поняв, что боекомплект израсходован, а враг уходит, винтом И-16 ударил в хвост вражеского самолета. Сам получил серьезное ранение ноги.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91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40"/>
    </mc:Choice>
    <mc:Fallback xmlns="">
      <p:transition spd="slow" advTm="1094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>
          <a:xfrm>
            <a:off x="755576" y="2060849"/>
            <a:ext cx="7689176" cy="406531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895D1D"/>
                </a:solidFill>
                <a:ea typeface="+mj-ea"/>
                <a:cs typeface="+mj-cs"/>
              </a:rPr>
              <a:t>Вошли в историю герои-танкисты – командир А. В. Феденко, а также Е. Н. Быков, С. П. Проценко и </a:t>
            </a:r>
            <a:r>
              <a:rPr lang="ru-RU" dirty="0" err="1">
                <a:solidFill>
                  <a:srgbClr val="895D1D"/>
                </a:solidFill>
                <a:ea typeface="+mj-ea"/>
                <a:cs typeface="+mj-cs"/>
              </a:rPr>
              <a:t>И</a:t>
            </a:r>
            <a:r>
              <a:rPr lang="ru-RU" dirty="0">
                <a:solidFill>
                  <a:srgbClr val="895D1D"/>
                </a:solidFill>
                <a:ea typeface="+mj-ea"/>
                <a:cs typeface="+mj-cs"/>
              </a:rPr>
              <a:t>. А. Яковлев. Их Т-34 был атакован сразу десятью фашистскими танками – несмотря на это, четыре они подбили. После снаряд попал в Т-34 – начался пожар. Наши бойцы открыли люки, но быстро поняли, что окружены и что их собираются взять в плен. Они выбрали смерть. Из горящего танка по рации доносилось обращение командира к советским солдатам: «Прощайте, товарищи, не забывайте нас, умираем в горящем танке, но не сдаемся врагу!» Это был их первый бой…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rgbClr val="895D1D"/>
                </a:solidFill>
              </a:rPr>
              <a:t>24 июля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4566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2"/>
    </mc:Choice>
    <mc:Fallback xmlns="">
      <p:transition spd="slow" advTm="11112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24 июля 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477294"/>
            <a:ext cx="6667500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457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05"/>
    </mc:Choice>
    <mc:Fallback xmlns="">
      <p:transition spd="slow" advTm="850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4 августа 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600" y="1754262"/>
            <a:ext cx="2701875" cy="40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Місце для тексту 4"/>
          <p:cNvSpPr>
            <a:spLocks noGrp="1"/>
          </p:cNvSpPr>
          <p:nvPr>
            <p:ph sz="quarter" idx="14"/>
          </p:nvPr>
        </p:nvSpPr>
        <p:spPr>
          <a:xfrm>
            <a:off x="3995936" y="2204864"/>
            <a:ext cx="4752528" cy="3816424"/>
          </a:xfrm>
        </p:spPr>
        <p:txBody>
          <a:bodyPr>
            <a:normAutofit/>
          </a:bodyPr>
          <a:lstStyle/>
          <a:p>
            <a:r>
              <a:rPr lang="ru-RU" sz="2400" dirty="0"/>
              <a:t> </a:t>
            </a:r>
            <a:r>
              <a:rPr lang="ru-RU" dirty="0"/>
              <a:t>С</a:t>
            </a:r>
            <a:r>
              <a:rPr lang="ru-RU" sz="2400" dirty="0"/>
              <a:t>вязано с именем 29-летнего летчика Трофима </a:t>
            </a:r>
            <a:r>
              <a:rPr lang="ru-RU" sz="2400" dirty="0" err="1"/>
              <a:t>Войтаника</a:t>
            </a:r>
            <a:r>
              <a:rPr lang="ru-RU" sz="2400" dirty="0"/>
              <a:t>. Он, спасая лейтенанта в воздушном бою, был атакован двумя истребителями врага, один из которых смог сбить лобовым тараном. И выжил – спустился на парашюте. Немецкий же самолет обреченно рухнул на землю.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4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10"/>
    </mc:Choice>
    <mc:Fallback xmlns="">
      <p:transition spd="slow" advTm="81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Місце для вмісту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Советский танкист </a:t>
            </a:r>
            <a:r>
              <a:rPr lang="ru-RU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Григорий Зеленых</a:t>
            </a:r>
            <a:r>
              <a:rPr lang="ru-RU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 остановил проникновение фашистов в глубину обороны в районе станции </a:t>
            </a:r>
            <a:r>
              <a:rPr lang="ru-RU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Тингута</a:t>
            </a:r>
            <a:r>
              <a:rPr lang="ru-RU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. Он направил свой пылающий Т-34 в скопление солдат и орудий противника – танк давил их, а после взорвался.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этот же день 20-летний летчик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Михаил Баранов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сбил 4 самолета в схватке с 25 истребителями и бомбардировщиками. Всего же за время боевых действий – а погиб он в 1943 году – лично уничтожил 24 самолета противника, проведя 85 воздушных боев. 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6 августа</a:t>
            </a:r>
          </a:p>
        </p:txBody>
      </p:sp>
    </p:spTree>
    <p:extLst>
      <p:ext uri="{BB962C8B-B14F-4D97-AF65-F5344CB8AC3E}">
        <p14:creationId xmlns:p14="http://schemas.microsoft.com/office/powerpoint/2010/main" val="189554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05"/>
    </mc:Choice>
    <mc:Fallback xmlns="">
      <p:transition spd="slow" advTm="10205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а обкладинка">
  <a:themeElements>
    <a:clrScheme name="Тверда обкладинка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а обкладинка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а обкладинка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72</TotalTime>
  <Words>833</Words>
  <Application>Microsoft Office PowerPoint</Application>
  <PresentationFormat>Экран (4:3)</PresentationFormat>
  <Paragraphs>26</Paragraphs>
  <Slides>18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Book Antiqua</vt:lpstr>
      <vt:lpstr>PT Sans</vt:lpstr>
      <vt:lpstr>Times New Roman</vt:lpstr>
      <vt:lpstr>Wingdings</vt:lpstr>
      <vt:lpstr>Тверда обкладинка</vt:lpstr>
      <vt:lpstr>Презентация PowerPoint</vt:lpstr>
      <vt:lpstr>Презентация PowerPoint</vt:lpstr>
      <vt:lpstr>Презентация PowerPoint</vt:lpstr>
      <vt:lpstr>. 23 июля </vt:lpstr>
      <vt:lpstr>. 23 июля </vt:lpstr>
      <vt:lpstr>24 июля </vt:lpstr>
      <vt:lpstr>24 июля </vt:lpstr>
      <vt:lpstr>4 августа </vt:lpstr>
      <vt:lpstr>6 августа</vt:lpstr>
      <vt:lpstr>16 августа </vt:lpstr>
      <vt:lpstr>Презентация PowerPoint</vt:lpstr>
      <vt:lpstr>17 августа </vt:lpstr>
      <vt:lpstr>18 августа </vt:lpstr>
      <vt:lpstr>Презентация PowerPoint</vt:lpstr>
      <vt:lpstr>23августа</vt:lpstr>
      <vt:lpstr>На фото – уцелевшие в том бою Валя Нешпор, Нина Ширяева и Валя Григорьева.</vt:lpstr>
      <vt:lpstr>24 августа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1</dc:creator>
  <cp:lastModifiedBy>Владелец</cp:lastModifiedBy>
  <cp:revision>9</cp:revision>
  <dcterms:created xsi:type="dcterms:W3CDTF">2024-01-25T15:17:30Z</dcterms:created>
  <dcterms:modified xsi:type="dcterms:W3CDTF">2024-01-26T11:30:23Z</dcterms:modified>
</cp:coreProperties>
</file>